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66"/>
  </p:notesMasterIdLst>
  <p:sldIdLst>
    <p:sldId id="3515" r:id="rId2"/>
    <p:sldId id="3629" r:id="rId3"/>
    <p:sldId id="3478" r:id="rId4"/>
    <p:sldId id="3479" r:id="rId5"/>
    <p:sldId id="3637" r:id="rId6"/>
    <p:sldId id="3481" r:id="rId7"/>
    <p:sldId id="3638" r:id="rId8"/>
    <p:sldId id="3483" r:id="rId9"/>
    <p:sldId id="3484" r:id="rId10"/>
    <p:sldId id="3529" r:id="rId11"/>
    <p:sldId id="3532" r:id="rId12"/>
    <p:sldId id="3533" r:id="rId13"/>
    <p:sldId id="3485" r:id="rId14"/>
    <p:sldId id="3516" r:id="rId15"/>
    <p:sldId id="3486" r:id="rId16"/>
    <p:sldId id="3487" r:id="rId17"/>
    <p:sldId id="3512" r:id="rId18"/>
    <p:sldId id="3513" r:id="rId19"/>
    <p:sldId id="3530" r:id="rId20"/>
    <p:sldId id="3616" r:id="rId21"/>
    <p:sldId id="3615" r:id="rId22"/>
    <p:sldId id="3528" r:id="rId23"/>
    <p:sldId id="3535" r:id="rId24"/>
    <p:sldId id="3536" r:id="rId25"/>
    <p:sldId id="3489" r:id="rId26"/>
    <p:sldId id="3490" r:id="rId27"/>
    <p:sldId id="3491" r:id="rId28"/>
    <p:sldId id="3492" r:id="rId29"/>
    <p:sldId id="3493" r:id="rId30"/>
    <p:sldId id="3494" r:id="rId31"/>
    <p:sldId id="3495" r:id="rId32"/>
    <p:sldId id="3496" r:id="rId33"/>
    <p:sldId id="3634" r:id="rId34"/>
    <p:sldId id="3560" r:id="rId35"/>
    <p:sldId id="3619" r:id="rId36"/>
    <p:sldId id="3620" r:id="rId37"/>
    <p:sldId id="3623" r:id="rId38"/>
    <p:sldId id="3624" r:id="rId39"/>
    <p:sldId id="3625" r:id="rId40"/>
    <p:sldId id="3617" r:id="rId41"/>
    <p:sldId id="3635" r:id="rId42"/>
    <p:sldId id="3636" r:id="rId43"/>
    <p:sldId id="3639" r:id="rId44"/>
    <p:sldId id="3540" r:id="rId45"/>
    <p:sldId id="3587" r:id="rId46"/>
    <p:sldId id="3541" r:id="rId47"/>
    <p:sldId id="3542" r:id="rId48"/>
    <p:sldId id="3582" r:id="rId49"/>
    <p:sldId id="3583" r:id="rId50"/>
    <p:sldId id="3626" r:id="rId51"/>
    <p:sldId id="3632" r:id="rId52"/>
    <p:sldId id="3630" r:id="rId53"/>
    <p:sldId id="3633" r:id="rId54"/>
    <p:sldId id="3561" r:id="rId55"/>
    <p:sldId id="3514" r:id="rId56"/>
    <p:sldId id="3589" r:id="rId57"/>
    <p:sldId id="3590" r:id="rId58"/>
    <p:sldId id="3591" r:id="rId59"/>
    <p:sldId id="3592" r:id="rId60"/>
    <p:sldId id="3596" r:id="rId61"/>
    <p:sldId id="3597" r:id="rId62"/>
    <p:sldId id="3598" r:id="rId63"/>
    <p:sldId id="3600" r:id="rId64"/>
    <p:sldId id="3601"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9966"/>
    <a:srgbClr val="E6E6E6"/>
    <a:srgbClr val="00B0F0"/>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92169" autoAdjust="0"/>
  </p:normalViewPr>
  <p:slideViewPr>
    <p:cSldViewPr>
      <p:cViewPr>
        <p:scale>
          <a:sx n="75" d="100"/>
          <a:sy n="75" d="100"/>
        </p:scale>
        <p:origin x="-170" y="741"/>
      </p:cViewPr>
      <p:guideLst>
        <p:guide orient="horz" pos="2160"/>
        <p:guide pos="2880"/>
      </p:guideLst>
    </p:cSldViewPr>
  </p:slideViewPr>
  <p:outlineViewPr>
    <p:cViewPr>
      <p:scale>
        <a:sx n="33" d="100"/>
        <a:sy n="33" d="100"/>
      </p:scale>
      <p:origin x="0" y="263873"/>
    </p:cViewPr>
  </p:outlineViewPr>
  <p:notesTextViewPr>
    <p:cViewPr>
      <p:scale>
        <a:sx n="100" d="100"/>
        <a:sy n="100" d="100"/>
      </p:scale>
      <p:origin x="0" y="0"/>
    </p:cViewPr>
  </p:notesTextViewPr>
  <p:sorterViewPr>
    <p:cViewPr>
      <p:scale>
        <a:sx n="66" d="100"/>
        <a:sy n="66" d="100"/>
      </p:scale>
      <p:origin x="0" y="406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2020/3/25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85073C5-5F09-4E73-B71D-F6227D33D1A2}" type="slidenum">
              <a:rPr lang="en-US" altLang="zh-CN" smtClean="0"/>
              <a:pPr>
                <a:defRPr/>
              </a:pPr>
              <a:t>48</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BB2614E-935E-4A4B-8726-EC8C9C9679A8}" type="slidenum">
              <a:rPr lang="en-US" altLang="zh-CN">
                <a:latin typeface="Arial" pitchFamily="34" charset="0"/>
              </a:rPr>
              <a:pPr/>
              <a:t>53</a:t>
            </a:fld>
            <a:endParaRPr lang="en-US" altLang="zh-CN">
              <a:latin typeface="Arial" pitchFamily="3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54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85073C5-5F09-4E73-B71D-F6227D33D1A2}" type="slidenum">
              <a:rPr lang="en-US" altLang="zh-CN" smtClean="0"/>
              <a:pPr>
                <a:defRPr/>
              </a:pPr>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85073C5-5F09-4E73-B71D-F6227D33D1A2}" type="slidenum">
              <a:rPr lang="en-US" altLang="zh-CN" smtClean="0"/>
              <a:pPr>
                <a:defRPr/>
              </a:pPr>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ln/>
        </p:spPr>
        <p:txBody>
          <a:bodyPr/>
          <a:lstStyle/>
          <a:p>
            <a:endParaRPr lang="zh-CN" altLang="zh-CN"/>
          </a:p>
        </p:txBody>
      </p:sp>
      <p:sp>
        <p:nvSpPr>
          <p:cNvPr id="7171" name="Rectangle 3"/>
          <p:cNvSpPr>
            <a:spLocks noGrp="1" noRot="1" noChangeAspect="1" noChangeArrowheads="1" noTextEdit="1"/>
          </p:cNvSpPr>
          <p:nvPr>
            <p:ph type="sldImg"/>
          </p:nvPr>
        </p:nvSpPr>
        <p:spPr>
          <a:xfrm>
            <a:off x="1525588" y="312738"/>
            <a:ext cx="3975100" cy="2981325"/>
          </a:xfrm>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ln/>
        </p:spPr>
        <p:txBody>
          <a:bodyPr/>
          <a:lstStyle/>
          <a:p>
            <a:endParaRPr lang="zh-CN" altLang="zh-CN"/>
          </a:p>
        </p:txBody>
      </p:sp>
      <p:sp>
        <p:nvSpPr>
          <p:cNvPr id="37891" name="Rectangle 3"/>
          <p:cNvSpPr>
            <a:spLocks noGrp="1" noRot="1" noChangeAspect="1" noChangeArrowheads="1" noTextEdit="1"/>
          </p:cNvSpPr>
          <p:nvPr>
            <p:ph type="sldImg"/>
          </p:nvPr>
        </p:nvSpPr>
        <p:spPr>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85073C5-5F09-4E73-B71D-F6227D33D1A2}" type="slidenum">
              <a:rPr lang="en-US" altLang="zh-CN" smtClean="0"/>
              <a:pPr>
                <a:defRPr/>
              </a:pPr>
              <a:t>46</a:t>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785073C5-5F09-4E73-B71D-F6227D33D1A2}" type="slidenum">
              <a:rPr lang="en-US" altLang="zh-CN" smtClean="0"/>
              <a:pPr>
                <a:defRPr/>
              </a:pPr>
              <a:t>47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2020/3/25</a:t>
            </a:fld>
            <a:endParaRPr lang="en-US" dirty="0"/>
          </a:p>
        </p:txBody>
      </p:sp>
      <p:sp>
        <p:nvSpPr>
          <p:cNvPr id="30" name="标题 29"/>
          <p:cNvSpPr>
            <a:spLocks noGrp="1"/>
          </p:cNvSpPr>
          <p:nvPr>
            <p:ph type="title"/>
          </p:nvPr>
        </p:nvSpPr>
        <p:spPr/>
        <p:txBody>
          <a:bodyPr/>
          <a:lstStyle/>
          <a:p>
            <a:r>
              <a:rPr lang="zh-CN" altLang="en-US" smtClean="0"/>
              <a:t>单击此处编辑母版标题样式</a:t>
            </a:r>
            <a:endParaRPr lang="zh-CN" altLang="en-US"/>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2020/3/25</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2020/3/25</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2020/3/25</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34953-CB40-4CE1-8557-668FB831FD19}" type="datetime1">
              <a:rPr lang="zh-CN" altLang="en-US" smtClean="0"/>
              <a:pPr/>
              <a:t>2020/3/25</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2020/3/25</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2020/3/25</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5BE1B0-1775-40E6-AE22-C292C1077788}" type="datetime1">
              <a:rPr lang="zh-CN" altLang="en-US" smtClean="0"/>
              <a:pPr/>
              <a:t>2020/3/25</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2020/3/25</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2020/3/25</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2020/3/25</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2020/3/25</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2020/3/25</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2020/3/25</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2020/3/25</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330199" y="1498600"/>
            <a:ext cx="8489951" cy="4766770"/>
          </a:xfrm>
          <a:prstGeom prst="rect">
            <a:avLst/>
          </a:prstGeom>
        </p:spPr>
        <p:txBody>
          <a:bodyPr>
            <a:noAutofit/>
          </a:bodyPr>
          <a:lstStyle>
            <a:lvl1pPr marL="234950" indent="-234950">
              <a:lnSpc>
                <a:spcPct val="90000"/>
              </a:lnSpc>
              <a:spcAft>
                <a:spcPts val="300"/>
              </a:spcAft>
              <a:buClr>
                <a:schemeClr val="accent3"/>
              </a:buClr>
              <a:buFont typeface="Arial" pitchFamily="34" charset="0"/>
              <a:buChar char="•"/>
              <a:tabLst>
                <a:tab pos="166688" algn="l"/>
                <a:tab pos="234950" algn="l"/>
              </a:tabLst>
              <a:defRPr sz="2400">
                <a:solidFill>
                  <a:schemeClr val="tx1"/>
                </a:solidFill>
              </a:defRPr>
            </a:lvl1pPr>
            <a:lvl2pPr marL="568325" indent="-228600">
              <a:lnSpc>
                <a:spcPct val="90000"/>
              </a:lnSpc>
              <a:spcBef>
                <a:spcPts val="0"/>
              </a:spcBef>
              <a:spcAft>
                <a:spcPts val="300"/>
              </a:spcAft>
              <a:buClr>
                <a:schemeClr val="tx2"/>
              </a:buClr>
              <a:buFont typeface="Arial" pitchFamily="34" charset="0"/>
              <a:buChar char="–"/>
              <a:defRPr sz="2000">
                <a:solidFill>
                  <a:schemeClr val="tx2"/>
                </a:solidFill>
              </a:defRPr>
            </a:lvl2pPr>
            <a:lvl3pPr marL="858838" indent="-230188">
              <a:lnSpc>
                <a:spcPct val="90000"/>
              </a:lnSpc>
              <a:spcBef>
                <a:spcPts val="0"/>
              </a:spcBef>
              <a:spcAft>
                <a:spcPts val="150"/>
              </a:spcAft>
              <a:buClr>
                <a:schemeClr val="tx2"/>
              </a:buClr>
              <a:buFont typeface="Arial" pitchFamily="34" charset="0"/>
              <a:buChar char="–"/>
              <a:defRPr sz="1600">
                <a:solidFill>
                  <a:schemeClr val="tx2"/>
                </a:solidFill>
              </a:defRPr>
            </a:lvl3pPr>
            <a:lvl4pPr marL="1081088" indent="-223838">
              <a:lnSpc>
                <a:spcPct val="90000"/>
              </a:lnSpc>
              <a:spcBef>
                <a:spcPts val="0"/>
              </a:spcBef>
              <a:spcAft>
                <a:spcPts val="150"/>
              </a:spcAft>
              <a:buClr>
                <a:schemeClr val="tx2"/>
              </a:buClr>
              <a:buFont typeface="Arial" pitchFamily="34" charset="0"/>
              <a:buChar char="–"/>
              <a:defRPr sz="1200">
                <a:solidFill>
                  <a:schemeClr val="tx2"/>
                </a:solidFill>
              </a:defRPr>
            </a:lvl4pPr>
            <a:lvl5pPr marL="1316038" indent="-227013">
              <a:spcBef>
                <a:spcPts val="0"/>
              </a:spcBef>
              <a:spcAft>
                <a:spcPts val="150"/>
              </a:spcAft>
              <a:buClr>
                <a:schemeClr val="tx2"/>
              </a:buClr>
              <a:buFont typeface="Arial" pitchFamily="34" charset="0"/>
              <a:buChar char="–"/>
              <a:defRPr sz="1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itle 3"/>
          <p:cNvSpPr>
            <a:spLocks noGrp="1"/>
          </p:cNvSpPr>
          <p:nvPr>
            <p:ph type="title"/>
          </p:nvPr>
        </p:nvSpPr>
        <p:spPr>
          <a:xfrm>
            <a:off x="330200" y="303252"/>
            <a:ext cx="8489950" cy="1030464"/>
          </a:xfrm>
        </p:spPr>
        <p:txBody>
          <a:bodyPr anchor="t"/>
          <a:lstStyle/>
          <a:p>
            <a:r>
              <a:rPr lang="en-US" smtClean="0"/>
              <a:t>Click to edit Master title style</a:t>
            </a:r>
            <a:endParaRPr lang="en-US" dirty="0"/>
          </a:p>
        </p:txBody>
      </p:sp>
    </p:spTree>
    <p:extLst>
      <p:ext uri="{BB962C8B-B14F-4D97-AF65-F5344CB8AC3E}">
        <p14:creationId xmlns:p14="http://schemas.microsoft.com/office/powerpoint/2010/main" xmlns="" val="315627517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标题 1"/>
          <p:cNvSpPr>
            <a:spLocks noGrp="1"/>
          </p:cNvSpPr>
          <p:nvPr>
            <p:ph type="ctrTitle"/>
          </p:nvPr>
        </p:nvSpPr>
        <p:spPr>
          <a:xfrm>
            <a:off x="755576" y="2636913"/>
            <a:ext cx="7772400" cy="1470025"/>
          </a:xfrm>
        </p:spPr>
        <p:txBody>
          <a:bodyPr/>
          <a:lstStyle>
            <a:lvl1pPr algn="ctr">
              <a:defRPr baseline="0">
                <a:latin typeface="Arial" pitchFamily="34" charset="0"/>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2020/3/25</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2020/3/25</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2020/3/25</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2020/3/25</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2020/3/25</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2020/3/25</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2020/3/25</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2020/3/25</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6" r:id="rId24"/>
  </p:sldLayoutIdLst>
  <p:timing>
    <p:tnLst>
      <p:par>
        <p:cTn id="1" dur="indefinite" restart="never" nodeType="tmRoot"/>
      </p:par>
    </p:tnLst>
  </p:timing>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wmf"/><Relationship Id="rId7" Type="http://schemas.openxmlformats.org/officeDocument/2006/relationships/image" Target="../media/image26.gi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5.wmf"/><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png"/><Relationship Id="rId4" Type="http://schemas.openxmlformats.org/officeDocument/2006/relationships/image" Target="../media/image23.wmf"/><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0.emf"/><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8.xml"/><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8.xml"/><Relationship Id="rId4" Type="http://schemas.openxmlformats.org/officeDocument/2006/relationships/image" Target="../media/image82.jpeg"/></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8.xml"/><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5" Type="http://schemas.openxmlformats.org/officeDocument/2006/relationships/image" Target="../media/image89.emf"/><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dirty="0" smtClean="0"/>
              <a:t>数字电路设计知识回顾</a:t>
            </a:r>
            <a:endParaRPr lang="zh-CN" altLang="en-US" dirty="0"/>
          </a:p>
        </p:txBody>
      </p:sp>
      <p:sp>
        <p:nvSpPr>
          <p:cNvPr id="4" name="副标题 3"/>
          <p:cNvSpPr>
            <a:spLocks noGrp="1"/>
          </p:cNvSpPr>
          <p:nvPr>
            <p:ph type="subTitle" idx="1"/>
          </p:nvPr>
        </p:nvSpPr>
        <p:spPr/>
        <p:txBody>
          <a:bodyPr/>
          <a:lstStyle/>
          <a:p>
            <a:r>
              <a:rPr lang="en-US" altLang="zh-CN" dirty="0" smtClean="0"/>
              <a:t>---------</a:t>
            </a:r>
            <a:r>
              <a:rPr lang="zh-CN" altLang="en-US" dirty="0" smtClean="0"/>
              <a:t>以</a:t>
            </a:r>
            <a:r>
              <a:rPr lang="en-US" altLang="zh-CN" dirty="0" smtClean="0"/>
              <a:t>RTL</a:t>
            </a:r>
            <a:r>
              <a:rPr lang="zh-CN" altLang="en-US" dirty="0" smtClean="0"/>
              <a:t>级设计为视角</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门电路的传输延迟、面积、功耗</a:t>
            </a:r>
            <a:endParaRPr lang="zh-CN" altLang="en-US" dirty="0"/>
          </a:p>
        </p:txBody>
      </p:sp>
      <p:sp>
        <p:nvSpPr>
          <p:cNvPr id="3" name="内容占位符 2"/>
          <p:cNvSpPr>
            <a:spLocks noGrp="1"/>
          </p:cNvSpPr>
          <p:nvPr>
            <p:ph idx="1"/>
          </p:nvPr>
        </p:nvSpPr>
        <p:spPr/>
        <p:txBody>
          <a:bodyPr/>
          <a:lstStyle/>
          <a:p>
            <a:r>
              <a:rPr lang="zh-CN" altLang="en-US" sz="2000" dirty="0" smtClean="0"/>
              <a:t>物理实现后的门电路都具有传输延迟（</a:t>
            </a:r>
            <a:r>
              <a:rPr lang="en-US" altLang="zh-CN" sz="2000" dirty="0" smtClean="0"/>
              <a:t> Propagation delay </a:t>
            </a:r>
            <a:r>
              <a:rPr lang="zh-CN" altLang="en-US" sz="2000" dirty="0" smtClean="0"/>
              <a:t>），</a:t>
            </a:r>
            <a:endParaRPr lang="en-US" altLang="zh-CN" sz="2000" dirty="0" smtClean="0"/>
          </a:p>
          <a:p>
            <a:pPr lvl="1"/>
            <a:r>
              <a:rPr lang="zh-CN" altLang="en-US" sz="1600" dirty="0" smtClean="0"/>
              <a:t>传输延迟是指输入有效后到输出有效之间的最大延迟。</a:t>
            </a:r>
            <a:endParaRPr lang="en-US" altLang="zh-CN" sz="1600" dirty="0" smtClean="0"/>
          </a:p>
          <a:p>
            <a:r>
              <a:rPr lang="zh-CN" altLang="en-US" sz="2200" dirty="0" smtClean="0"/>
              <a:t>同样每种门都有面积，也有功耗（静态</a:t>
            </a:r>
            <a:r>
              <a:rPr lang="en-US" altLang="zh-CN" sz="2200" dirty="0" smtClean="0"/>
              <a:t>/</a:t>
            </a:r>
            <a:r>
              <a:rPr lang="zh-CN" altLang="en-US" sz="2200" dirty="0" smtClean="0"/>
              <a:t>动态）</a:t>
            </a:r>
            <a:endParaRPr lang="en-US" altLang="zh-CN" sz="2200" dirty="0" smtClean="0"/>
          </a:p>
          <a:p>
            <a:r>
              <a:rPr lang="zh-CN" altLang="en-US" sz="2000" dirty="0" smtClean="0"/>
              <a:t>在逻辑表达等高级表示都无这些这个信息。</a:t>
            </a:r>
            <a:endParaRPr lang="en-US" altLang="zh-CN" sz="2000" dirty="0" smtClean="0"/>
          </a:p>
          <a:p>
            <a:endParaRPr lang="en-US" altLang="zh-CN" sz="2200" dirty="0" smtClean="0"/>
          </a:p>
        </p:txBody>
      </p:sp>
      <p:grpSp>
        <p:nvGrpSpPr>
          <p:cNvPr id="6" name="组合 5"/>
          <p:cNvGrpSpPr/>
          <p:nvPr/>
        </p:nvGrpSpPr>
        <p:grpSpPr>
          <a:xfrm>
            <a:off x="1259632" y="3140968"/>
            <a:ext cx="6752431" cy="2905125"/>
            <a:chOff x="683568" y="1844824"/>
            <a:chExt cx="6752431" cy="2905125"/>
          </a:xfrm>
        </p:grpSpPr>
        <p:pic>
          <p:nvPicPr>
            <p:cNvPr id="4" name="Picture 3"/>
            <p:cNvPicPr>
              <a:picLocks noChangeAspect="1" noChangeArrowheads="1"/>
            </p:cNvPicPr>
            <p:nvPr/>
          </p:nvPicPr>
          <p:blipFill>
            <a:blip r:embed="rId2" cstate="print"/>
            <a:srcRect/>
            <a:stretch>
              <a:fillRect/>
            </a:stretch>
          </p:blipFill>
          <p:spPr bwMode="auto">
            <a:xfrm>
              <a:off x="683568" y="2348880"/>
              <a:ext cx="6192688" cy="2289375"/>
            </a:xfrm>
            <a:prstGeom prst="rect">
              <a:avLst/>
            </a:prstGeom>
            <a:noFill/>
            <a:ln w="25400" cap="flat">
              <a:noFill/>
              <a:miter lim="800000"/>
              <a:headEnd/>
              <a:tailEnd/>
            </a:ln>
          </p:spPr>
        </p:pic>
        <p:pic>
          <p:nvPicPr>
            <p:cNvPr id="17061890" name="Picture 2"/>
            <p:cNvPicPr>
              <a:picLocks noChangeAspect="1" noChangeArrowheads="1"/>
            </p:cNvPicPr>
            <p:nvPr/>
          </p:nvPicPr>
          <p:blipFill>
            <a:blip r:embed="rId3" cstate="print"/>
            <a:srcRect/>
            <a:stretch>
              <a:fillRect/>
            </a:stretch>
          </p:blipFill>
          <p:spPr bwMode="auto">
            <a:xfrm>
              <a:off x="2987824" y="1844824"/>
              <a:ext cx="4448175" cy="290512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07" name="Rectangle 43"/>
          <p:cNvSpPr>
            <a:spLocks noGrp="1" noChangeArrowheads="1"/>
          </p:cNvSpPr>
          <p:nvPr>
            <p:ph type="title"/>
          </p:nvPr>
        </p:nvSpPr>
        <p:spPr>
          <a:xfrm>
            <a:off x="0" y="1"/>
            <a:ext cx="9144000" cy="576889"/>
          </a:xfrm>
        </p:spPr>
        <p:txBody>
          <a:bodyPr/>
          <a:lstStyle/>
          <a:p>
            <a:r>
              <a:rPr lang="zh-CN" altLang="en-US" dirty="0" smtClean="0"/>
              <a:t>常见门电路的实现对比</a:t>
            </a:r>
            <a:endParaRPr lang="en-US" altLang="zh-CN" dirty="0"/>
          </a:p>
        </p:txBody>
      </p:sp>
      <p:sp>
        <p:nvSpPr>
          <p:cNvPr id="36908" name="Rectangle 44"/>
          <p:cNvSpPr>
            <a:spLocks noGrp="1" noChangeArrowheads="1"/>
          </p:cNvSpPr>
          <p:nvPr>
            <p:ph type="body" idx="4294967295"/>
          </p:nvPr>
        </p:nvSpPr>
        <p:spPr>
          <a:xfrm>
            <a:off x="251520" y="2132856"/>
            <a:ext cx="8179496" cy="4457073"/>
          </a:xfrm>
          <a:prstGeom prst="rect">
            <a:avLst/>
          </a:prstGeom>
        </p:spPr>
        <p:txBody>
          <a:bodyPr lIns="90213" tIns="45106" rIns="90213" bIns="45106"/>
          <a:lstStyle/>
          <a:p>
            <a:pPr>
              <a:buNone/>
            </a:pPr>
            <a:r>
              <a:rPr lang="en-US" altLang="zh-CN" sz="2500" dirty="0" smtClean="0">
                <a:ea typeface="宋体" charset="-122"/>
              </a:rPr>
              <a:t>NOR</a:t>
            </a:r>
            <a:r>
              <a:rPr lang="en-US" altLang="zh-CN" sz="2500" dirty="0">
                <a:ea typeface="宋体" charset="-122"/>
              </a:rPr>
              <a:t/>
            </a:r>
            <a:br>
              <a:rPr lang="en-US" altLang="zh-CN" sz="2500" dirty="0">
                <a:ea typeface="宋体" charset="-122"/>
              </a:rPr>
            </a:br>
            <a:r>
              <a:rPr lang="en-US" altLang="zh-CN" sz="2500" dirty="0">
                <a:ea typeface="宋体" charset="-122"/>
              </a:rPr>
              <a:t/>
            </a:r>
            <a:br>
              <a:rPr lang="en-US" altLang="zh-CN" sz="2500" dirty="0">
                <a:ea typeface="宋体" charset="-122"/>
              </a:rPr>
            </a:br>
            <a:endParaRPr lang="en-US" altLang="zh-CN" sz="2500" dirty="0">
              <a:ea typeface="宋体" charset="-122"/>
            </a:endParaRPr>
          </a:p>
          <a:p>
            <a:pPr>
              <a:buNone/>
            </a:pPr>
            <a:r>
              <a:rPr lang="en-US" altLang="zh-CN" sz="2500" dirty="0" smtClean="0">
                <a:ea typeface="宋体" charset="-122"/>
              </a:rPr>
              <a:t>NAND</a:t>
            </a:r>
            <a:r>
              <a:rPr lang="en-US" altLang="zh-CN" sz="2500" dirty="0">
                <a:ea typeface="宋体" charset="-122"/>
              </a:rPr>
              <a:t/>
            </a:r>
            <a:br>
              <a:rPr lang="en-US" altLang="zh-CN" sz="2500" dirty="0">
                <a:ea typeface="宋体" charset="-122"/>
              </a:rPr>
            </a:br>
            <a:r>
              <a:rPr lang="en-US" altLang="zh-CN" sz="2500" dirty="0">
                <a:ea typeface="宋体" charset="-122"/>
              </a:rPr>
              <a:t/>
            </a:r>
            <a:br>
              <a:rPr lang="en-US" altLang="zh-CN" sz="2500" dirty="0">
                <a:ea typeface="宋体" charset="-122"/>
              </a:rPr>
            </a:br>
            <a:endParaRPr lang="en-US" altLang="zh-CN" sz="2500" dirty="0">
              <a:ea typeface="宋体" charset="-122"/>
            </a:endParaRPr>
          </a:p>
          <a:p>
            <a:pPr>
              <a:buNone/>
            </a:pPr>
            <a:r>
              <a:rPr lang="en-US" altLang="zh-CN" sz="2500" dirty="0" smtClean="0">
                <a:ea typeface="宋体" charset="-122"/>
              </a:rPr>
              <a:t>XOR</a:t>
            </a:r>
          </a:p>
          <a:p>
            <a:pPr>
              <a:buNone/>
            </a:pPr>
            <a:endParaRPr lang="en-US" altLang="zh-CN" sz="2500" dirty="0" smtClean="0">
              <a:ea typeface="宋体" charset="-122"/>
            </a:endParaRPr>
          </a:p>
          <a:p>
            <a:pPr>
              <a:buNone/>
            </a:pPr>
            <a:r>
              <a:rPr lang="en-US" altLang="zh-CN" sz="2500" dirty="0" smtClean="0">
                <a:ea typeface="宋体" charset="-122"/>
              </a:rPr>
              <a:t>XNOR</a:t>
            </a:r>
            <a:br>
              <a:rPr lang="en-US" altLang="zh-CN" sz="2500" dirty="0" smtClean="0">
                <a:ea typeface="宋体" charset="-122"/>
              </a:rPr>
            </a:br>
            <a:endParaRPr lang="en-US" altLang="zh-CN" sz="2500" dirty="0">
              <a:ea typeface="宋体" charset="-122"/>
            </a:endParaRPr>
          </a:p>
        </p:txBody>
      </p:sp>
      <p:grpSp>
        <p:nvGrpSpPr>
          <p:cNvPr id="2" name="组合 46"/>
          <p:cNvGrpSpPr/>
          <p:nvPr/>
        </p:nvGrpSpPr>
        <p:grpSpPr>
          <a:xfrm>
            <a:off x="1835696" y="1556792"/>
            <a:ext cx="5501341" cy="5085184"/>
            <a:chOff x="2167003" y="404664"/>
            <a:chExt cx="6797485" cy="6453336"/>
          </a:xfrm>
        </p:grpSpPr>
        <p:sp>
          <p:nvSpPr>
            <p:cNvPr id="36873" name="Rectangle 9"/>
            <p:cNvSpPr>
              <a:spLocks noChangeArrowheads="1"/>
            </p:cNvSpPr>
            <p:nvPr/>
          </p:nvSpPr>
          <p:spPr bwMode="auto">
            <a:xfrm>
              <a:off x="2192055" y="2683150"/>
              <a:ext cx="33820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X</a:t>
              </a:r>
            </a:p>
          </p:txBody>
        </p:sp>
        <p:sp>
          <p:nvSpPr>
            <p:cNvPr id="36874" name="Rectangle 10"/>
            <p:cNvSpPr>
              <a:spLocks noChangeArrowheads="1"/>
            </p:cNvSpPr>
            <p:nvPr/>
          </p:nvSpPr>
          <p:spPr bwMode="auto">
            <a:xfrm>
              <a:off x="2192054" y="2946438"/>
              <a:ext cx="27557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Y</a:t>
              </a:r>
            </a:p>
          </p:txBody>
        </p:sp>
        <p:sp>
          <p:nvSpPr>
            <p:cNvPr id="36875" name="Rectangle 11"/>
            <p:cNvSpPr>
              <a:spLocks noChangeArrowheads="1"/>
            </p:cNvSpPr>
            <p:nvPr/>
          </p:nvSpPr>
          <p:spPr bwMode="auto">
            <a:xfrm>
              <a:off x="3682653" y="2833600"/>
              <a:ext cx="526093" cy="325974"/>
            </a:xfrm>
            <a:prstGeom prst="rect">
              <a:avLst/>
            </a:prstGeom>
            <a:noFill/>
            <a:ln w="12700">
              <a:noFill/>
              <a:miter lim="800000"/>
              <a:headEnd/>
              <a:tailEnd/>
            </a:ln>
            <a:effectLst/>
          </p:spPr>
          <p:txBody>
            <a:bodyPr wrap="none" lIns="18795" tIns="26626" rIns="18795" bIns="26626"/>
            <a:lstStyle/>
            <a:p>
              <a:pPr>
                <a:lnSpc>
                  <a:spcPts val="1579"/>
                </a:lnSpc>
                <a:tabLst>
                  <a:tab pos="451065" algn="l"/>
                  <a:tab pos="902129" algn="l"/>
                  <a:tab pos="1353193" algn="l"/>
                </a:tabLst>
              </a:pPr>
              <a:r>
                <a:rPr lang="en-US" altLang="zh-CN" dirty="0">
                  <a:solidFill>
                    <a:srgbClr val="000000"/>
                  </a:solidFill>
                  <a:latin typeface="Comic Sans MS" charset="0"/>
                </a:rPr>
                <a:t>Z</a:t>
              </a:r>
            </a:p>
          </p:txBody>
        </p:sp>
        <p:pic>
          <p:nvPicPr>
            <p:cNvPr id="36876" name="Picture 12"/>
            <p:cNvPicPr>
              <a:picLocks noChangeArrowheads="1"/>
            </p:cNvPicPr>
            <p:nvPr/>
          </p:nvPicPr>
          <p:blipFill>
            <a:blip r:embed="rId3" cstate="print"/>
            <a:srcRect/>
            <a:stretch>
              <a:fillRect/>
            </a:stretch>
          </p:blipFill>
          <p:spPr bwMode="auto">
            <a:xfrm>
              <a:off x="2442576" y="2695688"/>
              <a:ext cx="1215024" cy="564186"/>
            </a:xfrm>
            <a:prstGeom prst="rect">
              <a:avLst/>
            </a:prstGeom>
            <a:noFill/>
            <a:ln w="12700">
              <a:noFill/>
              <a:miter lim="800000"/>
              <a:headEnd/>
              <a:tailEnd/>
            </a:ln>
            <a:effectLst/>
          </p:spPr>
        </p:pic>
        <p:grpSp>
          <p:nvGrpSpPr>
            <p:cNvPr id="3" name="组合 41"/>
            <p:cNvGrpSpPr/>
            <p:nvPr/>
          </p:nvGrpSpPr>
          <p:grpSpPr>
            <a:xfrm>
              <a:off x="4578263" y="2495089"/>
              <a:ext cx="1258866" cy="1128373"/>
              <a:chOff x="4578263" y="2495089"/>
              <a:chExt cx="1258866" cy="1128373"/>
            </a:xfrm>
          </p:grpSpPr>
          <p:sp>
            <p:nvSpPr>
              <p:cNvPr id="36877" name="Line 13"/>
              <p:cNvSpPr>
                <a:spLocks noChangeShapeType="1"/>
              </p:cNvSpPr>
              <p:nvPr/>
            </p:nvSpPr>
            <p:spPr bwMode="auto">
              <a:xfrm>
                <a:off x="4578263" y="2720764"/>
                <a:ext cx="1227551" cy="0"/>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78" name="Line 14"/>
              <p:cNvSpPr>
                <a:spLocks noChangeShapeType="1"/>
              </p:cNvSpPr>
              <p:nvPr/>
            </p:nvSpPr>
            <p:spPr bwMode="auto">
              <a:xfrm>
                <a:off x="5473874" y="2538970"/>
                <a:ext cx="0" cy="1002998"/>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79" name="Rectangle 15"/>
              <p:cNvSpPr>
                <a:spLocks noChangeArrowheads="1"/>
              </p:cNvSpPr>
              <p:nvPr/>
            </p:nvSpPr>
            <p:spPr bwMode="auto">
              <a:xfrm>
                <a:off x="4647156" y="2495089"/>
                <a:ext cx="1189973" cy="1128373"/>
              </a:xfrm>
              <a:prstGeom prst="rect">
                <a:avLst/>
              </a:prstGeom>
              <a:noFill/>
              <a:ln w="12700">
                <a:noFill/>
                <a:miter lim="800000"/>
                <a:headEnd/>
                <a:tailEnd/>
              </a:ln>
              <a:effectLst/>
            </p:spPr>
            <p:txBody>
              <a:bodyPr wrap="none" lIns="19050" tIns="26988" rIns="19050" bIns="26988"/>
              <a:lstStyle/>
              <a:p>
                <a:pPr>
                  <a:lnSpc>
                    <a:spcPts val="1579"/>
                  </a:lnSpc>
                  <a:tabLst>
                    <a:tab pos="451065" algn="l"/>
                    <a:tab pos="902129" algn="l"/>
                    <a:tab pos="1353193" algn="l"/>
                  </a:tabLst>
                </a:pPr>
                <a:r>
                  <a:rPr lang="en-US" altLang="zh-CN" dirty="0">
                    <a:solidFill>
                      <a:srgbClr val="000000"/>
                    </a:solidFill>
                    <a:latin typeface="Comic Sans MS" charset="0"/>
                  </a:rPr>
                  <a:t>X	Y	Z</a:t>
                </a:r>
                <a:br>
                  <a:rPr lang="en-US" altLang="zh-CN" dirty="0">
                    <a:solidFill>
                      <a:srgbClr val="000000"/>
                    </a:solidFill>
                    <a:latin typeface="Comic Sans MS" charset="0"/>
                  </a:rPr>
                </a:br>
                <a:r>
                  <a:rPr lang="en-US" altLang="zh-CN" dirty="0">
                    <a:solidFill>
                      <a:srgbClr val="000000"/>
                    </a:solidFill>
                    <a:latin typeface="Comic Sans MS" charset="0"/>
                  </a:rPr>
                  <a:t>0	0	1</a:t>
                </a:r>
                <a:br>
                  <a:rPr lang="en-US" altLang="zh-CN" dirty="0">
                    <a:solidFill>
                      <a:srgbClr val="000000"/>
                    </a:solidFill>
                    <a:latin typeface="Comic Sans MS" charset="0"/>
                  </a:rPr>
                </a:br>
                <a:r>
                  <a:rPr lang="en-US" altLang="zh-CN" dirty="0">
                    <a:solidFill>
                      <a:srgbClr val="000000"/>
                    </a:solidFill>
                    <a:latin typeface="Comic Sans MS" charset="0"/>
                  </a:rPr>
                  <a:t>0	1	1</a:t>
                </a:r>
                <a:br>
                  <a:rPr lang="en-US" altLang="zh-CN" dirty="0">
                    <a:solidFill>
                      <a:srgbClr val="000000"/>
                    </a:solidFill>
                    <a:latin typeface="Comic Sans MS" charset="0"/>
                  </a:rPr>
                </a:br>
                <a:r>
                  <a:rPr lang="en-US" altLang="zh-CN" dirty="0">
                    <a:solidFill>
                      <a:srgbClr val="000000"/>
                    </a:solidFill>
                    <a:latin typeface="Comic Sans MS" charset="0"/>
                  </a:rPr>
                  <a:t>1	0	1</a:t>
                </a:r>
              </a:p>
              <a:p>
                <a:pPr>
                  <a:lnSpc>
                    <a:spcPts val="1579"/>
                  </a:lnSpc>
                  <a:tabLst>
                    <a:tab pos="451065" algn="l"/>
                    <a:tab pos="902129" algn="l"/>
                    <a:tab pos="1353193" algn="l"/>
                  </a:tabLst>
                </a:pPr>
                <a:r>
                  <a:rPr lang="en-US" altLang="zh-CN" dirty="0">
                    <a:solidFill>
                      <a:srgbClr val="000000"/>
                    </a:solidFill>
                    <a:latin typeface="Comic Sans MS" charset="0"/>
                  </a:rPr>
                  <a:t>1	1	0</a:t>
                </a:r>
              </a:p>
            </p:txBody>
          </p:sp>
        </p:grpSp>
        <p:grpSp>
          <p:nvGrpSpPr>
            <p:cNvPr id="4" name="组合 42"/>
            <p:cNvGrpSpPr/>
            <p:nvPr/>
          </p:nvGrpSpPr>
          <p:grpSpPr>
            <a:xfrm>
              <a:off x="4565737" y="1133854"/>
              <a:ext cx="1258866" cy="1128373"/>
              <a:chOff x="4565737" y="1133854"/>
              <a:chExt cx="1258866" cy="1128373"/>
            </a:xfrm>
          </p:grpSpPr>
          <p:sp>
            <p:nvSpPr>
              <p:cNvPr id="36881" name="Line 17"/>
              <p:cNvSpPr>
                <a:spLocks noChangeShapeType="1"/>
              </p:cNvSpPr>
              <p:nvPr/>
            </p:nvSpPr>
            <p:spPr bwMode="auto">
              <a:xfrm>
                <a:off x="4565737" y="1359529"/>
                <a:ext cx="1227551" cy="0"/>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82" name="Line 18"/>
              <p:cNvSpPr>
                <a:spLocks noChangeShapeType="1"/>
              </p:cNvSpPr>
              <p:nvPr/>
            </p:nvSpPr>
            <p:spPr bwMode="auto">
              <a:xfrm>
                <a:off x="5461348" y="1177735"/>
                <a:ext cx="0" cy="1002998"/>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83" name="Rectangle 19"/>
              <p:cNvSpPr>
                <a:spLocks noChangeArrowheads="1"/>
              </p:cNvSpPr>
              <p:nvPr/>
            </p:nvSpPr>
            <p:spPr bwMode="auto">
              <a:xfrm>
                <a:off x="4634630" y="1133854"/>
                <a:ext cx="1189973" cy="1128373"/>
              </a:xfrm>
              <a:prstGeom prst="rect">
                <a:avLst/>
              </a:prstGeom>
              <a:noFill/>
              <a:ln w="12700">
                <a:noFill/>
                <a:miter lim="800000"/>
                <a:headEnd/>
                <a:tailEnd/>
              </a:ln>
              <a:effectLst/>
            </p:spPr>
            <p:txBody>
              <a:bodyPr wrap="none" lIns="19050" tIns="26988" rIns="19050" bIns="26988"/>
              <a:lstStyle/>
              <a:p>
                <a:pPr>
                  <a:lnSpc>
                    <a:spcPts val="1579"/>
                  </a:lnSpc>
                  <a:tabLst>
                    <a:tab pos="451065" algn="l"/>
                    <a:tab pos="902129" algn="l"/>
                    <a:tab pos="1353193" algn="l"/>
                  </a:tabLst>
                </a:pPr>
                <a:r>
                  <a:rPr lang="en-US" altLang="zh-CN" dirty="0">
                    <a:solidFill>
                      <a:srgbClr val="000000"/>
                    </a:solidFill>
                    <a:latin typeface="Comic Sans MS" charset="0"/>
                  </a:rPr>
                  <a:t>X	Y	Z</a:t>
                </a:r>
                <a:br>
                  <a:rPr lang="en-US" altLang="zh-CN" dirty="0">
                    <a:solidFill>
                      <a:srgbClr val="000000"/>
                    </a:solidFill>
                    <a:latin typeface="Comic Sans MS" charset="0"/>
                  </a:rPr>
                </a:br>
                <a:r>
                  <a:rPr lang="en-US" altLang="zh-CN" dirty="0">
                    <a:solidFill>
                      <a:srgbClr val="000000"/>
                    </a:solidFill>
                    <a:latin typeface="Comic Sans MS" charset="0"/>
                  </a:rPr>
                  <a:t>0	0	1</a:t>
                </a:r>
                <a:br>
                  <a:rPr lang="en-US" altLang="zh-CN" dirty="0">
                    <a:solidFill>
                      <a:srgbClr val="000000"/>
                    </a:solidFill>
                    <a:latin typeface="Comic Sans MS" charset="0"/>
                  </a:rPr>
                </a:br>
                <a:r>
                  <a:rPr lang="en-US" altLang="zh-CN" dirty="0">
                    <a:solidFill>
                      <a:srgbClr val="000000"/>
                    </a:solidFill>
                    <a:latin typeface="Comic Sans MS" charset="0"/>
                  </a:rPr>
                  <a:t>0	1	0</a:t>
                </a:r>
                <a:br>
                  <a:rPr lang="en-US" altLang="zh-CN" dirty="0">
                    <a:solidFill>
                      <a:srgbClr val="000000"/>
                    </a:solidFill>
                    <a:latin typeface="Comic Sans MS" charset="0"/>
                  </a:rPr>
                </a:br>
                <a:r>
                  <a:rPr lang="en-US" altLang="zh-CN" dirty="0">
                    <a:solidFill>
                      <a:srgbClr val="000000"/>
                    </a:solidFill>
                    <a:latin typeface="Comic Sans MS" charset="0"/>
                  </a:rPr>
                  <a:t>1	0	0</a:t>
                </a:r>
              </a:p>
              <a:p>
                <a:pPr>
                  <a:lnSpc>
                    <a:spcPts val="1579"/>
                  </a:lnSpc>
                  <a:tabLst>
                    <a:tab pos="451065" algn="l"/>
                    <a:tab pos="902129" algn="l"/>
                    <a:tab pos="1353193" algn="l"/>
                  </a:tabLst>
                </a:pPr>
                <a:r>
                  <a:rPr lang="en-US" altLang="zh-CN" dirty="0">
                    <a:solidFill>
                      <a:srgbClr val="000000"/>
                    </a:solidFill>
                    <a:latin typeface="Comic Sans MS" charset="0"/>
                  </a:rPr>
                  <a:t>1	1	0</a:t>
                </a:r>
              </a:p>
            </p:txBody>
          </p:sp>
        </p:grpSp>
        <p:sp>
          <p:nvSpPr>
            <p:cNvPr id="36885" name="Rectangle 21"/>
            <p:cNvSpPr>
              <a:spLocks noChangeArrowheads="1"/>
            </p:cNvSpPr>
            <p:nvPr/>
          </p:nvSpPr>
          <p:spPr bwMode="auto">
            <a:xfrm>
              <a:off x="3645074" y="1522516"/>
              <a:ext cx="526093" cy="325974"/>
            </a:xfrm>
            <a:prstGeom prst="rect">
              <a:avLst/>
            </a:prstGeom>
            <a:noFill/>
            <a:ln w="12700">
              <a:noFill/>
              <a:miter lim="800000"/>
              <a:headEnd/>
              <a:tailEnd/>
            </a:ln>
            <a:effectLst/>
          </p:spPr>
          <p:txBody>
            <a:bodyPr wrap="none" lIns="18795" tIns="26626" rIns="18795" bIns="26626"/>
            <a:lstStyle/>
            <a:p>
              <a:pPr>
                <a:lnSpc>
                  <a:spcPts val="1579"/>
                </a:lnSpc>
                <a:tabLst>
                  <a:tab pos="451065" algn="l"/>
                  <a:tab pos="902129" algn="l"/>
                  <a:tab pos="1353193" algn="l"/>
                </a:tabLst>
              </a:pPr>
              <a:r>
                <a:rPr lang="en-US" altLang="zh-CN" dirty="0">
                  <a:solidFill>
                    <a:srgbClr val="000000"/>
                  </a:solidFill>
                  <a:latin typeface="Comic Sans MS" charset="0"/>
                </a:rPr>
                <a:t>Z</a:t>
              </a:r>
            </a:p>
          </p:txBody>
        </p:sp>
        <p:sp>
          <p:nvSpPr>
            <p:cNvPr id="36886" name="Rectangle 22"/>
            <p:cNvSpPr>
              <a:spLocks noChangeArrowheads="1"/>
            </p:cNvSpPr>
            <p:nvPr/>
          </p:nvSpPr>
          <p:spPr bwMode="auto">
            <a:xfrm>
              <a:off x="2167003" y="1346991"/>
              <a:ext cx="33820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X</a:t>
              </a:r>
            </a:p>
          </p:txBody>
        </p:sp>
        <p:sp>
          <p:nvSpPr>
            <p:cNvPr id="36887" name="Rectangle 23"/>
            <p:cNvSpPr>
              <a:spLocks noChangeArrowheads="1"/>
            </p:cNvSpPr>
            <p:nvPr/>
          </p:nvSpPr>
          <p:spPr bwMode="auto">
            <a:xfrm>
              <a:off x="2167003" y="1672965"/>
              <a:ext cx="27557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Y</a:t>
              </a:r>
            </a:p>
          </p:txBody>
        </p:sp>
        <p:pic>
          <p:nvPicPr>
            <p:cNvPr id="36888" name="Picture 24"/>
            <p:cNvPicPr>
              <a:picLocks noChangeArrowheads="1"/>
            </p:cNvPicPr>
            <p:nvPr/>
          </p:nvPicPr>
          <p:blipFill>
            <a:blip r:embed="rId4" cstate="print"/>
            <a:srcRect/>
            <a:stretch>
              <a:fillRect/>
            </a:stretch>
          </p:blipFill>
          <p:spPr bwMode="auto">
            <a:xfrm>
              <a:off x="2430050" y="1422216"/>
              <a:ext cx="1202499" cy="488962"/>
            </a:xfrm>
            <a:prstGeom prst="rect">
              <a:avLst/>
            </a:prstGeom>
            <a:noFill/>
            <a:ln w="12700">
              <a:noFill/>
              <a:miter lim="800000"/>
              <a:headEnd/>
              <a:tailEnd/>
            </a:ln>
            <a:effectLst/>
          </p:spPr>
        </p:pic>
        <p:sp>
          <p:nvSpPr>
            <p:cNvPr id="36889" name="Rectangle 25"/>
            <p:cNvSpPr>
              <a:spLocks noChangeArrowheads="1"/>
            </p:cNvSpPr>
            <p:nvPr/>
          </p:nvSpPr>
          <p:spPr bwMode="auto">
            <a:xfrm>
              <a:off x="2229633" y="4287817"/>
              <a:ext cx="33820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X</a:t>
              </a:r>
            </a:p>
          </p:txBody>
        </p:sp>
        <p:sp>
          <p:nvSpPr>
            <p:cNvPr id="36890" name="Rectangle 26"/>
            <p:cNvSpPr>
              <a:spLocks noChangeArrowheads="1"/>
            </p:cNvSpPr>
            <p:nvPr/>
          </p:nvSpPr>
          <p:spPr bwMode="auto">
            <a:xfrm>
              <a:off x="2242159" y="4588717"/>
              <a:ext cx="27557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Y</a:t>
              </a:r>
            </a:p>
          </p:txBody>
        </p:sp>
        <p:sp>
          <p:nvSpPr>
            <p:cNvPr id="36891" name="Rectangle 27"/>
            <p:cNvSpPr>
              <a:spLocks noChangeArrowheads="1"/>
            </p:cNvSpPr>
            <p:nvPr/>
          </p:nvSpPr>
          <p:spPr bwMode="auto">
            <a:xfrm>
              <a:off x="3607496" y="4463342"/>
              <a:ext cx="526093" cy="325974"/>
            </a:xfrm>
            <a:prstGeom prst="rect">
              <a:avLst/>
            </a:prstGeom>
            <a:noFill/>
            <a:ln w="12700">
              <a:noFill/>
              <a:miter lim="800000"/>
              <a:headEnd/>
              <a:tailEnd/>
            </a:ln>
            <a:effectLst/>
          </p:spPr>
          <p:txBody>
            <a:bodyPr wrap="none" lIns="18795" tIns="26626" rIns="18795" bIns="26626"/>
            <a:lstStyle/>
            <a:p>
              <a:pPr>
                <a:lnSpc>
                  <a:spcPts val="1579"/>
                </a:lnSpc>
                <a:tabLst>
                  <a:tab pos="451065" algn="l"/>
                  <a:tab pos="902129" algn="l"/>
                  <a:tab pos="1353193" algn="l"/>
                </a:tabLst>
              </a:pPr>
              <a:r>
                <a:rPr lang="en-US" altLang="zh-CN" dirty="0">
                  <a:solidFill>
                    <a:srgbClr val="000000"/>
                  </a:solidFill>
                  <a:latin typeface="Comic Sans MS" charset="0"/>
                </a:rPr>
                <a:t>Z</a:t>
              </a:r>
            </a:p>
          </p:txBody>
        </p:sp>
        <p:grpSp>
          <p:nvGrpSpPr>
            <p:cNvPr id="5" name="组合 43"/>
            <p:cNvGrpSpPr/>
            <p:nvPr/>
          </p:nvGrpSpPr>
          <p:grpSpPr>
            <a:xfrm>
              <a:off x="4565737" y="5315890"/>
              <a:ext cx="1258866" cy="1128373"/>
              <a:chOff x="4565737" y="5315890"/>
              <a:chExt cx="1258866" cy="1128373"/>
            </a:xfrm>
          </p:grpSpPr>
          <p:sp>
            <p:nvSpPr>
              <p:cNvPr id="36892" name="Line 28"/>
              <p:cNvSpPr>
                <a:spLocks noChangeShapeType="1"/>
              </p:cNvSpPr>
              <p:nvPr/>
            </p:nvSpPr>
            <p:spPr bwMode="auto">
              <a:xfrm>
                <a:off x="4565737" y="5541565"/>
                <a:ext cx="1227551" cy="0"/>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93" name="Line 29"/>
              <p:cNvSpPr>
                <a:spLocks noChangeShapeType="1"/>
              </p:cNvSpPr>
              <p:nvPr/>
            </p:nvSpPr>
            <p:spPr bwMode="auto">
              <a:xfrm>
                <a:off x="5461348" y="5359771"/>
                <a:ext cx="0" cy="1002998"/>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94" name="Rectangle 30"/>
              <p:cNvSpPr>
                <a:spLocks noChangeArrowheads="1"/>
              </p:cNvSpPr>
              <p:nvPr/>
            </p:nvSpPr>
            <p:spPr bwMode="auto">
              <a:xfrm>
                <a:off x="4634630" y="5315890"/>
                <a:ext cx="1189973" cy="1128373"/>
              </a:xfrm>
              <a:prstGeom prst="rect">
                <a:avLst/>
              </a:prstGeom>
              <a:noFill/>
              <a:ln w="12700">
                <a:noFill/>
                <a:miter lim="800000"/>
                <a:headEnd/>
                <a:tailEnd/>
              </a:ln>
              <a:effectLst/>
            </p:spPr>
            <p:txBody>
              <a:bodyPr wrap="none" lIns="19050" tIns="26988" rIns="19050" bIns="26988"/>
              <a:lstStyle/>
              <a:p>
                <a:pPr>
                  <a:lnSpc>
                    <a:spcPts val="1579"/>
                  </a:lnSpc>
                  <a:tabLst>
                    <a:tab pos="451065" algn="l"/>
                    <a:tab pos="902129" algn="l"/>
                    <a:tab pos="1353193" algn="l"/>
                  </a:tabLst>
                </a:pPr>
                <a:r>
                  <a:rPr lang="en-US" altLang="zh-CN" dirty="0">
                    <a:solidFill>
                      <a:srgbClr val="000000"/>
                    </a:solidFill>
                    <a:latin typeface="Comic Sans MS" charset="0"/>
                  </a:rPr>
                  <a:t>X	Y	Z</a:t>
                </a:r>
                <a:br>
                  <a:rPr lang="en-US" altLang="zh-CN" dirty="0">
                    <a:solidFill>
                      <a:srgbClr val="000000"/>
                    </a:solidFill>
                    <a:latin typeface="Comic Sans MS" charset="0"/>
                  </a:rPr>
                </a:br>
                <a:r>
                  <a:rPr lang="en-US" altLang="zh-CN" dirty="0">
                    <a:solidFill>
                      <a:srgbClr val="000000"/>
                    </a:solidFill>
                    <a:latin typeface="Comic Sans MS" charset="0"/>
                  </a:rPr>
                  <a:t>0	0	1</a:t>
                </a:r>
                <a:br>
                  <a:rPr lang="en-US" altLang="zh-CN" dirty="0">
                    <a:solidFill>
                      <a:srgbClr val="000000"/>
                    </a:solidFill>
                    <a:latin typeface="Comic Sans MS" charset="0"/>
                  </a:rPr>
                </a:br>
                <a:r>
                  <a:rPr lang="en-US" altLang="zh-CN" dirty="0">
                    <a:solidFill>
                      <a:srgbClr val="000000"/>
                    </a:solidFill>
                    <a:latin typeface="Comic Sans MS" charset="0"/>
                  </a:rPr>
                  <a:t>0	1	0</a:t>
                </a:r>
                <a:br>
                  <a:rPr lang="en-US" altLang="zh-CN" dirty="0">
                    <a:solidFill>
                      <a:srgbClr val="000000"/>
                    </a:solidFill>
                    <a:latin typeface="Comic Sans MS" charset="0"/>
                  </a:rPr>
                </a:br>
                <a:r>
                  <a:rPr lang="en-US" altLang="zh-CN" dirty="0">
                    <a:solidFill>
                      <a:srgbClr val="000000"/>
                    </a:solidFill>
                    <a:latin typeface="Comic Sans MS" charset="0"/>
                  </a:rPr>
                  <a:t>1	0	0</a:t>
                </a:r>
              </a:p>
              <a:p>
                <a:pPr>
                  <a:lnSpc>
                    <a:spcPts val="1579"/>
                  </a:lnSpc>
                  <a:tabLst>
                    <a:tab pos="451065" algn="l"/>
                    <a:tab pos="902129" algn="l"/>
                    <a:tab pos="1353193" algn="l"/>
                  </a:tabLst>
                </a:pPr>
                <a:r>
                  <a:rPr lang="en-US" altLang="zh-CN" dirty="0">
                    <a:solidFill>
                      <a:srgbClr val="000000"/>
                    </a:solidFill>
                    <a:latin typeface="Comic Sans MS" charset="0"/>
                  </a:rPr>
                  <a:t>1	1	1</a:t>
                </a:r>
              </a:p>
            </p:txBody>
          </p:sp>
        </p:grpSp>
        <p:grpSp>
          <p:nvGrpSpPr>
            <p:cNvPr id="6" name="组合 44"/>
            <p:cNvGrpSpPr/>
            <p:nvPr/>
          </p:nvGrpSpPr>
          <p:grpSpPr>
            <a:xfrm>
              <a:off x="4565737" y="4149905"/>
              <a:ext cx="1258866" cy="1128373"/>
              <a:chOff x="4565737" y="4149905"/>
              <a:chExt cx="1258866" cy="1128373"/>
            </a:xfrm>
          </p:grpSpPr>
          <p:sp>
            <p:nvSpPr>
              <p:cNvPr id="36896" name="Line 32"/>
              <p:cNvSpPr>
                <a:spLocks noChangeShapeType="1"/>
              </p:cNvSpPr>
              <p:nvPr/>
            </p:nvSpPr>
            <p:spPr bwMode="auto">
              <a:xfrm>
                <a:off x="4565737" y="4375580"/>
                <a:ext cx="1227551" cy="0"/>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97" name="Line 33"/>
              <p:cNvSpPr>
                <a:spLocks noChangeShapeType="1"/>
              </p:cNvSpPr>
              <p:nvPr/>
            </p:nvSpPr>
            <p:spPr bwMode="auto">
              <a:xfrm>
                <a:off x="5461348" y="4193786"/>
                <a:ext cx="0" cy="1002998"/>
              </a:xfrm>
              <a:prstGeom prst="line">
                <a:avLst/>
              </a:prstGeom>
              <a:noFill/>
              <a:ln w="12700">
                <a:solidFill>
                  <a:srgbClr val="000000"/>
                </a:solidFill>
                <a:round/>
                <a:headEnd/>
                <a:tailEnd/>
              </a:ln>
              <a:effectLst/>
            </p:spPr>
            <p:txBody>
              <a:bodyPr wrap="none" anchor="ctr"/>
              <a:lstStyle/>
              <a:p>
                <a:pPr>
                  <a:buNone/>
                </a:pPr>
                <a:endParaRPr lang="zh-CN" altLang="en-US"/>
              </a:p>
            </p:txBody>
          </p:sp>
          <p:sp>
            <p:nvSpPr>
              <p:cNvPr id="36898" name="Rectangle 34"/>
              <p:cNvSpPr>
                <a:spLocks noChangeArrowheads="1"/>
              </p:cNvSpPr>
              <p:nvPr/>
            </p:nvSpPr>
            <p:spPr bwMode="auto">
              <a:xfrm>
                <a:off x="4634630" y="4149905"/>
                <a:ext cx="1189973" cy="1128373"/>
              </a:xfrm>
              <a:prstGeom prst="rect">
                <a:avLst/>
              </a:prstGeom>
              <a:noFill/>
              <a:ln w="12700">
                <a:noFill/>
                <a:miter lim="800000"/>
                <a:headEnd/>
                <a:tailEnd/>
              </a:ln>
              <a:effectLst/>
            </p:spPr>
            <p:txBody>
              <a:bodyPr wrap="none" lIns="19050" tIns="26988" rIns="19050" bIns="26988"/>
              <a:lstStyle/>
              <a:p>
                <a:pPr>
                  <a:lnSpc>
                    <a:spcPts val="1579"/>
                  </a:lnSpc>
                  <a:tabLst>
                    <a:tab pos="451065" algn="l"/>
                    <a:tab pos="902129" algn="l"/>
                    <a:tab pos="1353193" algn="l"/>
                  </a:tabLst>
                </a:pPr>
                <a:r>
                  <a:rPr lang="en-US" altLang="zh-CN" dirty="0">
                    <a:solidFill>
                      <a:srgbClr val="000000"/>
                    </a:solidFill>
                    <a:latin typeface="Comic Sans MS" charset="0"/>
                  </a:rPr>
                  <a:t>X	Y	Z</a:t>
                </a:r>
                <a:br>
                  <a:rPr lang="en-US" altLang="zh-CN" dirty="0">
                    <a:solidFill>
                      <a:srgbClr val="000000"/>
                    </a:solidFill>
                    <a:latin typeface="Comic Sans MS" charset="0"/>
                  </a:rPr>
                </a:br>
                <a:r>
                  <a:rPr lang="en-US" altLang="zh-CN" dirty="0">
                    <a:solidFill>
                      <a:srgbClr val="000000"/>
                    </a:solidFill>
                    <a:latin typeface="Comic Sans MS" charset="0"/>
                  </a:rPr>
                  <a:t>0	0	0</a:t>
                </a:r>
                <a:br>
                  <a:rPr lang="en-US" altLang="zh-CN" dirty="0">
                    <a:solidFill>
                      <a:srgbClr val="000000"/>
                    </a:solidFill>
                    <a:latin typeface="Comic Sans MS" charset="0"/>
                  </a:rPr>
                </a:br>
                <a:r>
                  <a:rPr lang="en-US" altLang="zh-CN" dirty="0">
                    <a:solidFill>
                      <a:srgbClr val="000000"/>
                    </a:solidFill>
                    <a:latin typeface="Comic Sans MS" charset="0"/>
                  </a:rPr>
                  <a:t>0	1	1</a:t>
                </a:r>
                <a:br>
                  <a:rPr lang="en-US" altLang="zh-CN" dirty="0">
                    <a:solidFill>
                      <a:srgbClr val="000000"/>
                    </a:solidFill>
                    <a:latin typeface="Comic Sans MS" charset="0"/>
                  </a:rPr>
                </a:br>
                <a:r>
                  <a:rPr lang="en-US" altLang="zh-CN" dirty="0">
                    <a:solidFill>
                      <a:srgbClr val="000000"/>
                    </a:solidFill>
                    <a:latin typeface="Comic Sans MS" charset="0"/>
                  </a:rPr>
                  <a:t>1	0	1</a:t>
                </a:r>
              </a:p>
              <a:p>
                <a:pPr>
                  <a:lnSpc>
                    <a:spcPts val="1579"/>
                  </a:lnSpc>
                  <a:tabLst>
                    <a:tab pos="451065" algn="l"/>
                    <a:tab pos="902129" algn="l"/>
                    <a:tab pos="1353193" algn="l"/>
                  </a:tabLst>
                </a:pPr>
                <a:r>
                  <a:rPr lang="en-US" altLang="zh-CN" dirty="0">
                    <a:solidFill>
                      <a:srgbClr val="000000"/>
                    </a:solidFill>
                    <a:latin typeface="Comic Sans MS" charset="0"/>
                  </a:rPr>
                  <a:t>1	1	0</a:t>
                </a:r>
              </a:p>
            </p:txBody>
          </p:sp>
        </p:grpSp>
        <p:sp>
          <p:nvSpPr>
            <p:cNvPr id="36900" name="Rectangle 36"/>
            <p:cNvSpPr>
              <a:spLocks noChangeArrowheads="1"/>
            </p:cNvSpPr>
            <p:nvPr/>
          </p:nvSpPr>
          <p:spPr bwMode="auto">
            <a:xfrm>
              <a:off x="3620022" y="5679477"/>
              <a:ext cx="526093" cy="325974"/>
            </a:xfrm>
            <a:prstGeom prst="rect">
              <a:avLst/>
            </a:prstGeom>
            <a:noFill/>
            <a:ln w="12700">
              <a:noFill/>
              <a:miter lim="800000"/>
              <a:headEnd/>
              <a:tailEnd/>
            </a:ln>
            <a:effectLst/>
          </p:spPr>
          <p:txBody>
            <a:bodyPr wrap="none" lIns="18795" tIns="26626" rIns="18795" bIns="26626"/>
            <a:lstStyle/>
            <a:p>
              <a:pPr>
                <a:lnSpc>
                  <a:spcPts val="1579"/>
                </a:lnSpc>
                <a:tabLst>
                  <a:tab pos="451065" algn="l"/>
                  <a:tab pos="902129" algn="l"/>
                  <a:tab pos="1353193" algn="l"/>
                </a:tabLst>
              </a:pPr>
              <a:r>
                <a:rPr lang="en-US" altLang="zh-CN" dirty="0">
                  <a:solidFill>
                    <a:srgbClr val="000000"/>
                  </a:solidFill>
                  <a:latin typeface="Comic Sans MS" charset="0"/>
                </a:rPr>
                <a:t>Z</a:t>
              </a:r>
            </a:p>
          </p:txBody>
        </p:sp>
        <p:pic>
          <p:nvPicPr>
            <p:cNvPr id="36901" name="Picture 37"/>
            <p:cNvPicPr>
              <a:picLocks noChangeArrowheads="1"/>
            </p:cNvPicPr>
            <p:nvPr/>
          </p:nvPicPr>
          <p:blipFill>
            <a:blip r:embed="rId5" cstate="print"/>
            <a:srcRect/>
            <a:stretch>
              <a:fillRect/>
            </a:stretch>
          </p:blipFill>
          <p:spPr bwMode="auto">
            <a:xfrm>
              <a:off x="2505206" y="4350505"/>
              <a:ext cx="1089764" cy="501499"/>
            </a:xfrm>
            <a:prstGeom prst="rect">
              <a:avLst/>
            </a:prstGeom>
            <a:noFill/>
            <a:ln w="12700">
              <a:noFill/>
              <a:miter lim="800000"/>
              <a:headEnd/>
              <a:tailEnd/>
            </a:ln>
            <a:effectLst/>
          </p:spPr>
        </p:pic>
        <p:pic>
          <p:nvPicPr>
            <p:cNvPr id="36902" name="Picture 38"/>
            <p:cNvPicPr>
              <a:picLocks noChangeArrowheads="1"/>
            </p:cNvPicPr>
            <p:nvPr/>
          </p:nvPicPr>
          <p:blipFill>
            <a:blip r:embed="rId6" cstate="print"/>
            <a:srcRect/>
            <a:stretch>
              <a:fillRect/>
            </a:stretch>
          </p:blipFill>
          <p:spPr bwMode="auto">
            <a:xfrm>
              <a:off x="2442576" y="5566640"/>
              <a:ext cx="1164920" cy="514037"/>
            </a:xfrm>
            <a:prstGeom prst="rect">
              <a:avLst/>
            </a:prstGeom>
            <a:noFill/>
            <a:ln w="12700">
              <a:noFill/>
              <a:miter lim="800000"/>
              <a:headEnd/>
              <a:tailEnd/>
            </a:ln>
            <a:effectLst/>
          </p:spPr>
        </p:pic>
        <p:sp>
          <p:nvSpPr>
            <p:cNvPr id="36903" name="Rectangle 39"/>
            <p:cNvSpPr>
              <a:spLocks noChangeArrowheads="1"/>
            </p:cNvSpPr>
            <p:nvPr/>
          </p:nvSpPr>
          <p:spPr bwMode="auto">
            <a:xfrm>
              <a:off x="2179530" y="5516490"/>
              <a:ext cx="33820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X</a:t>
              </a:r>
            </a:p>
          </p:txBody>
        </p:sp>
        <p:sp>
          <p:nvSpPr>
            <p:cNvPr id="36904" name="Rectangle 40"/>
            <p:cNvSpPr>
              <a:spLocks noChangeArrowheads="1"/>
            </p:cNvSpPr>
            <p:nvPr/>
          </p:nvSpPr>
          <p:spPr bwMode="auto">
            <a:xfrm>
              <a:off x="2167003" y="5779777"/>
              <a:ext cx="275573" cy="589262"/>
            </a:xfrm>
            <a:prstGeom prst="rect">
              <a:avLst/>
            </a:prstGeom>
            <a:noFill/>
            <a:ln w="12700">
              <a:noFill/>
              <a:miter lim="800000"/>
              <a:headEnd/>
              <a:tailEnd/>
            </a:ln>
            <a:effectLst/>
          </p:spPr>
          <p:txBody>
            <a:bodyPr wrap="none" lIns="18795" tIns="26626" rIns="18795" bIns="26626"/>
            <a:lstStyle/>
            <a:p>
              <a:pPr>
                <a:lnSpc>
                  <a:spcPts val="1678"/>
                </a:lnSpc>
                <a:spcAft>
                  <a:spcPts val="1973"/>
                </a:spcAft>
                <a:tabLst>
                  <a:tab pos="451065" algn="l"/>
                  <a:tab pos="902129" algn="l"/>
                  <a:tab pos="1353193" algn="l"/>
                </a:tabLst>
              </a:pPr>
              <a:r>
                <a:rPr lang="en-US" altLang="zh-CN" dirty="0">
                  <a:solidFill>
                    <a:srgbClr val="000000"/>
                  </a:solidFill>
                  <a:latin typeface="Comic Sans MS" charset="0"/>
                </a:rPr>
                <a:t>Y</a:t>
              </a:r>
            </a:p>
          </p:txBody>
        </p:sp>
        <p:pic>
          <p:nvPicPr>
            <p:cNvPr id="1990666" name="Picture 10" descr="http://lad.dsc.ufcg.edu.br/epfl/Figure-3.7.gif"/>
            <p:cNvPicPr>
              <a:picLocks noChangeAspect="1" noChangeArrowheads="1"/>
            </p:cNvPicPr>
            <p:nvPr/>
          </p:nvPicPr>
          <p:blipFill>
            <a:blip r:embed="rId7" cstate="print"/>
            <a:srcRect/>
            <a:stretch>
              <a:fillRect/>
            </a:stretch>
          </p:blipFill>
          <p:spPr bwMode="auto">
            <a:xfrm>
              <a:off x="6084168" y="404664"/>
              <a:ext cx="2683193" cy="3369694"/>
            </a:xfrm>
            <a:prstGeom prst="rect">
              <a:avLst/>
            </a:prstGeom>
            <a:noFill/>
          </p:spPr>
        </p:pic>
        <p:pic>
          <p:nvPicPr>
            <p:cNvPr id="1990668" name="Picture 12" descr="http://izatxamir.files.wordpress.com/2010/02/xor-gate.jpg?w=960&amp;h=707"/>
            <p:cNvPicPr>
              <a:picLocks noChangeAspect="1" noChangeArrowheads="1"/>
            </p:cNvPicPr>
            <p:nvPr/>
          </p:nvPicPr>
          <p:blipFill>
            <a:blip r:embed="rId8" cstate="print"/>
            <a:srcRect/>
            <a:stretch>
              <a:fillRect/>
            </a:stretch>
          </p:blipFill>
          <p:spPr bwMode="auto">
            <a:xfrm>
              <a:off x="5868144" y="3933056"/>
              <a:ext cx="1849275" cy="1361235"/>
            </a:xfrm>
            <a:prstGeom prst="rect">
              <a:avLst/>
            </a:prstGeom>
            <a:noFill/>
          </p:spPr>
        </p:pic>
        <p:pic>
          <p:nvPicPr>
            <p:cNvPr id="46" name="Picture 8" descr="http://www.eecs.tufts.edu/%7Enauman/primefactor/images/imp/layout/xnor2_layout.jpg"/>
            <p:cNvPicPr>
              <a:picLocks noChangeAspect="1" noChangeArrowheads="1"/>
            </p:cNvPicPr>
            <p:nvPr/>
          </p:nvPicPr>
          <p:blipFill>
            <a:blip r:embed="rId9" cstate="print"/>
            <a:srcRect/>
            <a:stretch>
              <a:fillRect/>
            </a:stretch>
          </p:blipFill>
          <p:spPr bwMode="auto">
            <a:xfrm>
              <a:off x="7740352" y="3933056"/>
              <a:ext cx="1213691" cy="1296414"/>
            </a:xfrm>
            <a:prstGeom prst="rect">
              <a:avLst/>
            </a:prstGeom>
            <a:noFill/>
          </p:spPr>
        </p:pic>
        <p:pic>
          <p:nvPicPr>
            <p:cNvPr id="1990671" name="Picture 15"/>
            <p:cNvPicPr>
              <a:picLocks noChangeAspect="1" noChangeArrowheads="1"/>
            </p:cNvPicPr>
            <p:nvPr/>
          </p:nvPicPr>
          <p:blipFill>
            <a:blip r:embed="rId10" cstate="print"/>
            <a:srcRect/>
            <a:stretch>
              <a:fillRect/>
            </a:stretch>
          </p:blipFill>
          <p:spPr bwMode="auto">
            <a:xfrm>
              <a:off x="6084168" y="5547277"/>
              <a:ext cx="1425758" cy="1310723"/>
            </a:xfrm>
            <a:prstGeom prst="rect">
              <a:avLst/>
            </a:prstGeom>
            <a:noFill/>
            <a:ln w="9525">
              <a:noFill/>
              <a:miter lim="800000"/>
              <a:headEnd/>
              <a:tailEnd/>
            </a:ln>
          </p:spPr>
        </p:pic>
        <p:pic>
          <p:nvPicPr>
            <p:cNvPr id="1990672" name="Picture 16"/>
            <p:cNvPicPr>
              <a:picLocks noChangeAspect="1" noChangeArrowheads="1"/>
            </p:cNvPicPr>
            <p:nvPr/>
          </p:nvPicPr>
          <p:blipFill>
            <a:blip r:embed="rId11" cstate="print"/>
            <a:srcRect/>
            <a:stretch>
              <a:fillRect/>
            </a:stretch>
          </p:blipFill>
          <p:spPr bwMode="auto">
            <a:xfrm>
              <a:off x="7668344" y="5445224"/>
              <a:ext cx="1296144" cy="1082020"/>
            </a:xfrm>
            <a:prstGeom prst="rect">
              <a:avLst/>
            </a:prstGeom>
            <a:noFill/>
            <a:ln w="9525">
              <a:noFill/>
              <a:miter lim="800000"/>
              <a:headEnd/>
              <a:tailEnd/>
            </a:ln>
          </p:spPr>
        </p:pic>
      </p:grpSp>
      <p:sp>
        <p:nvSpPr>
          <p:cNvPr id="41" name="TextBox 40"/>
          <p:cNvSpPr txBox="1"/>
          <p:nvPr/>
        </p:nvSpPr>
        <p:spPr>
          <a:xfrm>
            <a:off x="395536" y="908720"/>
            <a:ext cx="8352928" cy="646331"/>
          </a:xfrm>
          <a:prstGeom prst="rect">
            <a:avLst/>
          </a:prstGeom>
          <a:noFill/>
        </p:spPr>
        <p:txBody>
          <a:bodyPr wrap="square" rtlCol="0">
            <a:spAutoFit/>
          </a:bodyPr>
          <a:lstStyle/>
          <a:p>
            <a:r>
              <a:rPr lang="en-US" altLang="zh-CN" dirty="0" smtClean="0"/>
              <a:t>Q1</a:t>
            </a:r>
            <a:r>
              <a:rPr lang="zh-CN" altLang="en-US" dirty="0" smtClean="0"/>
              <a:t>：为什么数字电路爱用</a:t>
            </a:r>
            <a:r>
              <a:rPr lang="en-US" altLang="zh-CN" dirty="0" err="1" smtClean="0"/>
              <a:t>Nand</a:t>
            </a:r>
            <a:r>
              <a:rPr lang="zh-CN" altLang="en-US" dirty="0" smtClean="0"/>
              <a:t>？从面积、速度、功耗等指标上进行对比</a:t>
            </a:r>
            <a:endParaRPr lang="en-US" altLang="zh-CN" dirty="0" smtClean="0"/>
          </a:p>
          <a:p>
            <a:endParaRPr lang="zh-CN" altLang="en-US" dirty="0"/>
          </a:p>
        </p:txBody>
      </p:sp>
      <p:sp>
        <p:nvSpPr>
          <p:cNvPr id="48" name="TextBox 47"/>
          <p:cNvSpPr txBox="1"/>
          <p:nvPr/>
        </p:nvSpPr>
        <p:spPr>
          <a:xfrm>
            <a:off x="467544" y="1412776"/>
            <a:ext cx="8352928" cy="369332"/>
          </a:xfrm>
          <a:prstGeom prst="rect">
            <a:avLst/>
          </a:prstGeom>
          <a:noFill/>
        </p:spPr>
        <p:txBody>
          <a:bodyPr wrap="square" rtlCol="0">
            <a:spAutoFit/>
          </a:bodyPr>
          <a:lstStyle/>
          <a:p>
            <a:r>
              <a:rPr lang="en-US" altLang="zh-CN" dirty="0" smtClean="0"/>
              <a:t>Q2</a:t>
            </a:r>
            <a:r>
              <a:rPr lang="zh-CN" altLang="en-US" dirty="0" smtClean="0"/>
              <a:t>：是否可以只用</a:t>
            </a:r>
            <a:r>
              <a:rPr lang="en-US" altLang="zh-CN" dirty="0" err="1" smtClean="0"/>
              <a:t>Nand</a:t>
            </a:r>
            <a:r>
              <a:rPr lang="zh-CN" altLang="en-US" dirty="0" smtClean="0"/>
              <a:t>门就可以实现任何的组合逻辑？</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典型标准单元在面积和速度上的比较</a:t>
            </a:r>
            <a:endParaRPr lang="zh-CN" altLang="en-US" sz="3600" dirty="0"/>
          </a:p>
        </p:txBody>
      </p:sp>
      <p:sp>
        <p:nvSpPr>
          <p:cNvPr id="3" name="内容占位符 2"/>
          <p:cNvSpPr>
            <a:spLocks noGrp="1"/>
          </p:cNvSpPr>
          <p:nvPr>
            <p:ph idx="1"/>
          </p:nvPr>
        </p:nvSpPr>
        <p:spPr/>
        <p:txBody>
          <a:bodyPr/>
          <a:lstStyle/>
          <a:p>
            <a:endParaRPr lang="zh-CN" altLang="en-US" dirty="0"/>
          </a:p>
        </p:txBody>
      </p:sp>
      <p:pic>
        <p:nvPicPr>
          <p:cNvPr id="16874498" name="Picture 2"/>
          <p:cNvPicPr>
            <a:picLocks noChangeAspect="1" noChangeArrowheads="1"/>
          </p:cNvPicPr>
          <p:nvPr/>
        </p:nvPicPr>
        <p:blipFill>
          <a:blip r:embed="rId2" cstate="print"/>
          <a:srcRect/>
          <a:stretch>
            <a:fillRect/>
          </a:stretch>
        </p:blipFill>
        <p:spPr bwMode="auto">
          <a:xfrm>
            <a:off x="971600" y="1268760"/>
            <a:ext cx="6334125" cy="2162175"/>
          </a:xfrm>
          <a:prstGeom prst="rect">
            <a:avLst/>
          </a:prstGeom>
          <a:noFill/>
          <a:ln w="9525">
            <a:noFill/>
            <a:miter lim="800000"/>
            <a:headEnd/>
            <a:tailEnd/>
          </a:ln>
        </p:spPr>
      </p:pic>
      <p:pic>
        <p:nvPicPr>
          <p:cNvPr id="16874499" name="Picture 3"/>
          <p:cNvPicPr>
            <a:picLocks noChangeAspect="1" noChangeArrowheads="1"/>
          </p:cNvPicPr>
          <p:nvPr/>
        </p:nvPicPr>
        <p:blipFill>
          <a:blip r:embed="rId3" cstate="print"/>
          <a:srcRect/>
          <a:stretch>
            <a:fillRect/>
          </a:stretch>
        </p:blipFill>
        <p:spPr bwMode="auto">
          <a:xfrm>
            <a:off x="4211960" y="3573016"/>
            <a:ext cx="3124200" cy="2143125"/>
          </a:xfrm>
          <a:prstGeom prst="rect">
            <a:avLst/>
          </a:prstGeom>
          <a:noFill/>
          <a:ln w="9525">
            <a:noFill/>
            <a:miter lim="800000"/>
            <a:headEnd/>
            <a:tailEnd/>
          </a:ln>
        </p:spPr>
      </p:pic>
      <p:pic>
        <p:nvPicPr>
          <p:cNvPr id="16874500" name="Picture 4"/>
          <p:cNvPicPr>
            <a:picLocks noChangeAspect="1" noChangeArrowheads="1"/>
          </p:cNvPicPr>
          <p:nvPr/>
        </p:nvPicPr>
        <p:blipFill>
          <a:blip r:embed="rId4" cstate="print"/>
          <a:srcRect/>
          <a:stretch>
            <a:fillRect/>
          </a:stretch>
        </p:blipFill>
        <p:spPr bwMode="auto">
          <a:xfrm>
            <a:off x="1331640" y="3501008"/>
            <a:ext cx="2543175" cy="215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更高级的基本模块</a:t>
            </a:r>
            <a:endParaRPr lang="zh-CN" altLang="en-US" dirty="0"/>
          </a:p>
        </p:txBody>
      </p:sp>
      <p:sp>
        <p:nvSpPr>
          <p:cNvPr id="6" name="副标题 5"/>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组合逻辑</a:t>
            </a:r>
            <a:r>
              <a:rPr lang="en-US" altLang="zh-CN" dirty="0" smtClean="0"/>
              <a:t>/</a:t>
            </a:r>
            <a:r>
              <a:rPr lang="zh-CN" altLang="en-US" dirty="0" smtClean="0"/>
              <a:t>时序逻辑</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组合逻辑电路的表示</a:t>
            </a:r>
            <a:endParaRPr lang="zh-CN" altLang="en-US" dirty="0"/>
          </a:p>
        </p:txBody>
      </p:sp>
      <p:sp>
        <p:nvSpPr>
          <p:cNvPr id="3" name="内容占位符 2"/>
          <p:cNvSpPr>
            <a:spLocks noGrp="1"/>
          </p:cNvSpPr>
          <p:nvPr>
            <p:ph idx="1"/>
          </p:nvPr>
        </p:nvSpPr>
        <p:spPr/>
        <p:txBody>
          <a:bodyPr/>
          <a:lstStyle/>
          <a:p>
            <a:r>
              <a:rPr lang="zh-CN" altLang="en-US" dirty="0" smtClean="0"/>
              <a:t>组合电路的输出只与当前时刻的输入有关，而跟电路的历史状态无关。</a:t>
            </a:r>
            <a:endParaRPr lang="en-US" altLang="zh-CN" dirty="0" smtClean="0"/>
          </a:p>
          <a:p>
            <a:r>
              <a:rPr lang="zh-CN" altLang="en-US" dirty="0" smtClean="0"/>
              <a:t>组合电路由基本门电路组成，无记忆原件（时序原件），组合电路的设计常见的表示方法有：</a:t>
            </a:r>
            <a:endParaRPr lang="en-US" altLang="zh-CN" dirty="0" smtClean="0"/>
          </a:p>
          <a:p>
            <a:pPr lvl="1"/>
            <a:r>
              <a:rPr lang="zh-CN" altLang="en-US" dirty="0" smtClean="0"/>
              <a:t>门级电路原理图</a:t>
            </a:r>
            <a:endParaRPr lang="en-US" altLang="zh-CN" dirty="0" smtClean="0"/>
          </a:p>
          <a:p>
            <a:pPr lvl="1"/>
            <a:r>
              <a:rPr lang="zh-CN" altLang="en-US" dirty="0" smtClean="0"/>
              <a:t>真值表</a:t>
            </a:r>
            <a:endParaRPr lang="en-US" altLang="zh-CN" dirty="0" smtClean="0"/>
          </a:p>
          <a:p>
            <a:pPr lvl="1"/>
            <a:r>
              <a:rPr lang="zh-CN" altLang="en-US" dirty="0" smtClean="0"/>
              <a:t>布尔函数（布尔方程）、逻辑函数</a:t>
            </a:r>
            <a:endParaRPr lang="en-US" altLang="zh-CN" dirty="0" smtClean="0"/>
          </a:p>
          <a:p>
            <a:pPr lvl="1"/>
            <a:r>
              <a:rPr lang="zh-CN" altLang="en-US" dirty="0" smtClean="0"/>
              <a:t>符号图</a:t>
            </a:r>
            <a:endParaRPr lang="en-US" altLang="zh-CN" dirty="0" smtClean="0"/>
          </a:p>
          <a:p>
            <a:endParaRPr lang="en-US" altLang="zh-CN" dirty="0" smtClean="0"/>
          </a:p>
        </p:txBody>
      </p:sp>
      <p:pic>
        <p:nvPicPr>
          <p:cNvPr id="4" name="Picture 3" descr="AACXWVW0"/>
          <p:cNvPicPr>
            <a:picLocks noChangeAspect="1" noChangeArrowheads="1"/>
          </p:cNvPicPr>
          <p:nvPr/>
        </p:nvPicPr>
        <p:blipFill>
          <a:blip r:embed="rId2" cstate="print"/>
          <a:srcRect/>
          <a:stretch>
            <a:fillRect/>
          </a:stretch>
        </p:blipFill>
        <p:spPr bwMode="auto">
          <a:xfrm>
            <a:off x="611560" y="4365104"/>
            <a:ext cx="3383941" cy="1728192"/>
          </a:xfrm>
          <a:prstGeom prst="rect">
            <a:avLst/>
          </a:prstGeom>
          <a:noFill/>
        </p:spPr>
      </p:pic>
      <p:sp>
        <p:nvSpPr>
          <p:cNvPr id="6" name="矩形 5"/>
          <p:cNvSpPr/>
          <p:nvPr/>
        </p:nvSpPr>
        <p:spPr>
          <a:xfrm>
            <a:off x="3635896" y="2708920"/>
            <a:ext cx="5262979" cy="369332"/>
          </a:xfrm>
          <a:prstGeom prst="rect">
            <a:avLst/>
          </a:prstGeom>
        </p:spPr>
        <p:txBody>
          <a:bodyPr wrap="none">
            <a:spAutoFit/>
          </a:bodyPr>
          <a:lstStyle/>
          <a:p>
            <a:r>
              <a:rPr lang="zh-CN" altLang="en-US" dirty="0" smtClean="0"/>
              <a:t>组合逻辑具有多种表示形式（不同的层次和角度）</a:t>
            </a:r>
            <a:endParaRPr lang="en-US" altLang="zh-CN" dirty="0" smtClean="0"/>
          </a:p>
        </p:txBody>
      </p:sp>
      <p:pic>
        <p:nvPicPr>
          <p:cNvPr id="17062914" name="Picture 2"/>
          <p:cNvPicPr>
            <a:picLocks noChangeAspect="1" noChangeArrowheads="1"/>
          </p:cNvPicPr>
          <p:nvPr/>
        </p:nvPicPr>
        <p:blipFill>
          <a:blip r:embed="rId3" cstate="print"/>
          <a:srcRect/>
          <a:stretch>
            <a:fillRect/>
          </a:stretch>
        </p:blipFill>
        <p:spPr bwMode="auto">
          <a:xfrm>
            <a:off x="5868144" y="3140968"/>
            <a:ext cx="2304256" cy="30296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Eg</a:t>
            </a:r>
            <a:r>
              <a:rPr lang="zh-CN" altLang="en-US" dirty="0" smtClean="0"/>
              <a:t>，全加器的几种表示方式</a:t>
            </a:r>
            <a:endParaRPr lang="zh-CN" altLang="en-US" dirty="0"/>
          </a:p>
        </p:txBody>
      </p:sp>
      <p:sp>
        <p:nvSpPr>
          <p:cNvPr id="3" name="内容占位符 2"/>
          <p:cNvSpPr>
            <a:spLocks noGrp="1"/>
          </p:cNvSpPr>
          <p:nvPr>
            <p:ph idx="1"/>
          </p:nvPr>
        </p:nvSpPr>
        <p:spPr>
          <a:xfrm>
            <a:off x="457200" y="980728"/>
            <a:ext cx="4330824" cy="5328592"/>
          </a:xfrm>
        </p:spPr>
        <p:txBody>
          <a:bodyPr/>
          <a:lstStyle/>
          <a:p>
            <a:r>
              <a:rPr lang="zh-CN" altLang="en-US" sz="2000" dirty="0" smtClean="0"/>
              <a:t>逻辑函数，真值表和门级</a:t>
            </a:r>
            <a:r>
              <a:rPr lang="zh-CN" altLang="en-US" sz="2000" dirty="0" smtClean="0"/>
              <a:t>电路在布尔代数角度是完全等价。</a:t>
            </a:r>
            <a:endParaRPr lang="en-US" altLang="zh-CN" sz="2000" dirty="0" smtClean="0"/>
          </a:p>
          <a:p>
            <a:r>
              <a:rPr lang="zh-CN" altLang="en-US" sz="2000" dirty="0" smtClean="0"/>
              <a:t>符号表示主要表示外特性，即输入输出端口，无内部实现细节。主要</a:t>
            </a:r>
            <a:r>
              <a:rPr lang="zh-CN" altLang="en-US" sz="2000" dirty="0" smtClean="0"/>
              <a:t>用于结构视角的层次化</a:t>
            </a:r>
            <a:r>
              <a:rPr lang="zh-CN" altLang="en-US" sz="2000" dirty="0" smtClean="0"/>
              <a:t>设计。</a:t>
            </a:r>
            <a:endParaRPr lang="en-US" altLang="zh-CN" sz="2000" dirty="0" smtClean="0"/>
          </a:p>
        </p:txBody>
      </p:sp>
      <p:pic>
        <p:nvPicPr>
          <p:cNvPr id="4" name="Picture 3" descr="AACXWWJ0"/>
          <p:cNvPicPr>
            <a:picLocks noChangeAspect="1" noChangeArrowheads="1"/>
          </p:cNvPicPr>
          <p:nvPr/>
        </p:nvPicPr>
        <p:blipFill>
          <a:blip r:embed="rId2" cstate="print"/>
          <a:srcRect/>
          <a:stretch>
            <a:fillRect/>
          </a:stretch>
        </p:blipFill>
        <p:spPr bwMode="auto">
          <a:xfrm>
            <a:off x="1403648" y="3918241"/>
            <a:ext cx="6912768" cy="2939759"/>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4716016" y="980728"/>
            <a:ext cx="4844124" cy="21042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常用的组合逻辑</a:t>
            </a:r>
            <a:endParaRPr lang="zh-CN" altLang="en-US" dirty="0"/>
          </a:p>
        </p:txBody>
      </p:sp>
      <p:sp>
        <p:nvSpPr>
          <p:cNvPr id="3" name="内容占位符 2"/>
          <p:cNvSpPr>
            <a:spLocks noGrp="1"/>
          </p:cNvSpPr>
          <p:nvPr>
            <p:ph idx="1"/>
          </p:nvPr>
        </p:nvSpPr>
        <p:spPr/>
        <p:txBody>
          <a:bodyPr/>
          <a:lstStyle/>
          <a:p>
            <a:r>
              <a:rPr lang="zh-CN" altLang="en-US" dirty="0" smtClean="0"/>
              <a:t>多路选择（复用）器</a:t>
            </a:r>
            <a:r>
              <a:rPr lang="en-US" altLang="zh-CN" dirty="0" smtClean="0"/>
              <a:t>/</a:t>
            </a:r>
            <a:r>
              <a:rPr lang="zh-CN" altLang="en-US" dirty="0" smtClean="0"/>
              <a:t>解多路选择（复用）</a:t>
            </a:r>
            <a:r>
              <a:rPr lang="en-US" altLang="zh-CN" dirty="0" smtClean="0"/>
              <a:t> </a:t>
            </a:r>
          </a:p>
          <a:p>
            <a:pPr lvl="1"/>
            <a:r>
              <a:rPr lang="en-US" altLang="zh-CN" dirty="0" err="1" smtClean="0"/>
              <a:t>Mux</a:t>
            </a:r>
            <a:r>
              <a:rPr lang="zh-CN" altLang="en-US" dirty="0" smtClean="0"/>
              <a:t>和</a:t>
            </a:r>
            <a:r>
              <a:rPr lang="en-US" altLang="zh-CN" dirty="0" err="1" smtClean="0"/>
              <a:t>Demux</a:t>
            </a:r>
            <a:r>
              <a:rPr lang="en-US" altLang="zh-CN" dirty="0" smtClean="0"/>
              <a:t> (multiplexer / </a:t>
            </a:r>
            <a:r>
              <a:rPr lang="en-US" altLang="zh-CN" dirty="0" err="1" smtClean="0"/>
              <a:t>demultiplexer</a:t>
            </a:r>
            <a:r>
              <a:rPr lang="en-US" altLang="zh-CN" dirty="0" smtClean="0"/>
              <a:t> </a:t>
            </a:r>
            <a:r>
              <a:rPr lang="zh-CN" altLang="en-US" dirty="0" smtClean="0"/>
              <a:t>）</a:t>
            </a:r>
            <a:endParaRPr lang="en-US" altLang="zh-CN" dirty="0" smtClean="0"/>
          </a:p>
          <a:p>
            <a:pPr lvl="1"/>
            <a:endParaRPr lang="zh-CN" altLang="en-US" dirty="0"/>
          </a:p>
        </p:txBody>
      </p:sp>
      <p:pic>
        <p:nvPicPr>
          <p:cNvPr id="4" name="Picture 3" descr="AACXWXW0"/>
          <p:cNvPicPr>
            <a:picLocks noChangeAspect="1" noChangeArrowheads="1"/>
          </p:cNvPicPr>
          <p:nvPr/>
        </p:nvPicPr>
        <p:blipFill>
          <a:blip r:embed="rId3" cstate="print"/>
          <a:srcRect/>
          <a:stretch>
            <a:fillRect/>
          </a:stretch>
        </p:blipFill>
        <p:spPr bwMode="auto">
          <a:xfrm>
            <a:off x="395536" y="3573016"/>
            <a:ext cx="4392488" cy="2416927"/>
          </a:xfrm>
          <a:prstGeom prst="rect">
            <a:avLst/>
          </a:prstGeom>
          <a:noFill/>
        </p:spPr>
      </p:pic>
      <p:pic>
        <p:nvPicPr>
          <p:cNvPr id="5" name="Picture 3" descr="AACXWXY0"/>
          <p:cNvPicPr>
            <a:picLocks noChangeAspect="1" noChangeArrowheads="1"/>
          </p:cNvPicPr>
          <p:nvPr/>
        </p:nvPicPr>
        <p:blipFill>
          <a:blip r:embed="rId4" cstate="print"/>
          <a:srcRect/>
          <a:stretch>
            <a:fillRect/>
          </a:stretch>
        </p:blipFill>
        <p:spPr bwMode="auto">
          <a:xfrm>
            <a:off x="5076056" y="3645024"/>
            <a:ext cx="3600400" cy="2119965"/>
          </a:xfrm>
          <a:prstGeom prst="rect">
            <a:avLst/>
          </a:prstGeom>
          <a:noFill/>
        </p:spPr>
      </p:pic>
      <p:pic>
        <p:nvPicPr>
          <p:cNvPr id="17067010" name="Picture 2"/>
          <p:cNvPicPr>
            <a:picLocks noChangeAspect="1" noChangeArrowheads="1"/>
          </p:cNvPicPr>
          <p:nvPr/>
        </p:nvPicPr>
        <p:blipFill>
          <a:blip r:embed="rId5" cstate="print"/>
          <a:srcRect/>
          <a:stretch>
            <a:fillRect/>
          </a:stretch>
        </p:blipFill>
        <p:spPr bwMode="auto">
          <a:xfrm>
            <a:off x="6372200" y="1844824"/>
            <a:ext cx="1630363" cy="1400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67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常用的组合逻辑</a:t>
            </a:r>
            <a:endParaRPr lang="zh-CN" altLang="en-US" dirty="0"/>
          </a:p>
        </p:txBody>
      </p:sp>
      <p:sp>
        <p:nvSpPr>
          <p:cNvPr id="3" name="内容占位符 2"/>
          <p:cNvSpPr>
            <a:spLocks noGrp="1"/>
          </p:cNvSpPr>
          <p:nvPr>
            <p:ph idx="1"/>
          </p:nvPr>
        </p:nvSpPr>
        <p:spPr/>
        <p:txBody>
          <a:bodyPr/>
          <a:lstStyle/>
          <a:p>
            <a:r>
              <a:rPr lang="zh-CN" altLang="en-US" dirty="0" smtClean="0"/>
              <a:t>编译码器 </a:t>
            </a:r>
            <a:r>
              <a:rPr lang="en-US" altLang="zh-CN" dirty="0" smtClean="0"/>
              <a:t>Decoder/Encoder</a:t>
            </a:r>
          </a:p>
          <a:p>
            <a:pPr lvl="1"/>
            <a:r>
              <a:rPr lang="zh-CN" altLang="en-US" dirty="0" smtClean="0"/>
              <a:t>常见的</a:t>
            </a:r>
            <a:r>
              <a:rPr lang="en-US" altLang="zh-CN" dirty="0" smtClean="0"/>
              <a:t>2-4</a:t>
            </a:r>
            <a:r>
              <a:rPr lang="zh-CN" altLang="en-US" dirty="0" smtClean="0"/>
              <a:t>，</a:t>
            </a:r>
            <a:r>
              <a:rPr lang="en-US" altLang="zh-CN" dirty="0" smtClean="0"/>
              <a:t>3-8</a:t>
            </a:r>
            <a:r>
              <a:rPr lang="zh-CN" altLang="en-US" dirty="0" smtClean="0"/>
              <a:t>译码</a:t>
            </a:r>
            <a:r>
              <a:rPr lang="en-US" altLang="zh-CN" dirty="0" smtClean="0"/>
              <a:t>2</a:t>
            </a:r>
            <a:r>
              <a:rPr lang="zh-CN" altLang="en-US" dirty="0" smtClean="0"/>
              <a:t>进制编</a:t>
            </a:r>
            <a:r>
              <a:rPr lang="en-US" altLang="zh-CN" dirty="0" smtClean="0"/>
              <a:t>/</a:t>
            </a:r>
            <a:r>
              <a:rPr lang="zh-CN" altLang="en-US" dirty="0" smtClean="0"/>
              <a:t>译器</a:t>
            </a:r>
            <a:endParaRPr lang="zh-CN" altLang="en-US" dirty="0"/>
          </a:p>
        </p:txBody>
      </p:sp>
      <p:pic>
        <p:nvPicPr>
          <p:cNvPr id="4" name="Picture 3" descr="AACXWXZ0"/>
          <p:cNvPicPr>
            <a:picLocks noChangeAspect="1" noChangeArrowheads="1"/>
          </p:cNvPicPr>
          <p:nvPr/>
        </p:nvPicPr>
        <p:blipFill>
          <a:blip r:embed="rId2" cstate="print"/>
          <a:srcRect/>
          <a:stretch>
            <a:fillRect/>
          </a:stretch>
        </p:blipFill>
        <p:spPr bwMode="auto">
          <a:xfrm>
            <a:off x="611561" y="2420888"/>
            <a:ext cx="4320480" cy="1336557"/>
          </a:xfrm>
          <a:prstGeom prst="rect">
            <a:avLst/>
          </a:prstGeom>
          <a:noFill/>
        </p:spPr>
      </p:pic>
      <p:pic>
        <p:nvPicPr>
          <p:cNvPr id="5" name="Picture 3" descr="AACXWYC0"/>
          <p:cNvPicPr>
            <a:picLocks noChangeAspect="1" noChangeArrowheads="1"/>
          </p:cNvPicPr>
          <p:nvPr/>
        </p:nvPicPr>
        <p:blipFill>
          <a:blip r:embed="rId3" cstate="print"/>
          <a:srcRect/>
          <a:stretch>
            <a:fillRect/>
          </a:stretch>
        </p:blipFill>
        <p:spPr bwMode="auto">
          <a:xfrm>
            <a:off x="827584" y="4653136"/>
            <a:ext cx="4032448" cy="1157239"/>
          </a:xfrm>
          <a:prstGeom prst="rect">
            <a:avLst/>
          </a:prstGeom>
          <a:noFill/>
        </p:spPr>
      </p:pic>
      <p:pic>
        <p:nvPicPr>
          <p:cNvPr id="17068034" name="Picture 2"/>
          <p:cNvPicPr>
            <a:picLocks noChangeAspect="1" noChangeArrowheads="1"/>
          </p:cNvPicPr>
          <p:nvPr/>
        </p:nvPicPr>
        <p:blipFill>
          <a:blip r:embed="rId4" cstate="print"/>
          <a:srcRect/>
          <a:stretch>
            <a:fillRect/>
          </a:stretch>
        </p:blipFill>
        <p:spPr bwMode="auto">
          <a:xfrm>
            <a:off x="5364088" y="4653136"/>
            <a:ext cx="1860550" cy="11366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68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各种运算器，</a:t>
            </a:r>
            <a:r>
              <a:rPr lang="en-US" altLang="zh-CN" dirty="0" smtClean="0"/>
              <a:t>ALU</a:t>
            </a:r>
            <a:r>
              <a:rPr lang="zh-CN" altLang="en-US" dirty="0" smtClean="0"/>
              <a:t>等</a:t>
            </a:r>
            <a:endParaRPr lang="zh-CN" altLang="en-US" dirty="0"/>
          </a:p>
        </p:txBody>
      </p:sp>
      <p:sp>
        <p:nvSpPr>
          <p:cNvPr id="3" name="内容占位符 2"/>
          <p:cNvSpPr>
            <a:spLocks noGrp="1"/>
          </p:cNvSpPr>
          <p:nvPr>
            <p:ph idx="1"/>
          </p:nvPr>
        </p:nvSpPr>
        <p:spPr/>
        <p:txBody>
          <a:bodyPr/>
          <a:lstStyle/>
          <a:p>
            <a:r>
              <a:rPr lang="zh-CN" altLang="en-US" dirty="0" smtClean="0"/>
              <a:t>各种基本算术操作运算（及其组合</a:t>
            </a:r>
            <a:r>
              <a:rPr lang="en-US" altLang="zh-CN" dirty="0" smtClean="0"/>
              <a:t>ALU</a:t>
            </a:r>
            <a:r>
              <a:rPr lang="zh-CN" altLang="en-US" dirty="0" smtClean="0"/>
              <a:t>）等通常有纯组合电路实现。并有多种不同性能参数的实现可备选。</a:t>
            </a:r>
            <a:endParaRPr lang="en-US" altLang="zh-CN" dirty="0" smtClean="0"/>
          </a:p>
          <a:p>
            <a:pPr lvl="1"/>
            <a:r>
              <a:rPr lang="en-US" altLang="zh-CN" dirty="0" smtClean="0"/>
              <a:t>AND</a:t>
            </a:r>
            <a:r>
              <a:rPr lang="zh-CN" altLang="en-US" dirty="0" smtClean="0"/>
              <a:t>，</a:t>
            </a:r>
            <a:r>
              <a:rPr lang="en-US" altLang="zh-CN" dirty="0" smtClean="0"/>
              <a:t>SHIFT</a:t>
            </a:r>
            <a:r>
              <a:rPr lang="zh-CN" altLang="en-US" dirty="0" smtClean="0"/>
              <a:t>，</a:t>
            </a:r>
            <a:r>
              <a:rPr lang="en-US" altLang="zh-CN" dirty="0" smtClean="0"/>
              <a:t>ADD</a:t>
            </a:r>
            <a:r>
              <a:rPr lang="zh-CN" altLang="en-US" dirty="0" smtClean="0"/>
              <a:t>，</a:t>
            </a:r>
            <a:r>
              <a:rPr lang="en-US" altLang="zh-CN" dirty="0" smtClean="0"/>
              <a:t>SUB</a:t>
            </a:r>
            <a:r>
              <a:rPr lang="zh-CN" altLang="en-US" dirty="0" smtClean="0"/>
              <a:t>，</a:t>
            </a:r>
            <a:r>
              <a:rPr lang="en-US" altLang="zh-CN" dirty="0" smtClean="0"/>
              <a:t>MUL</a:t>
            </a:r>
            <a:r>
              <a:rPr lang="zh-CN" altLang="en-US" dirty="0" smtClean="0"/>
              <a:t>等</a:t>
            </a:r>
            <a:endParaRPr lang="zh-CN" altLang="en-US" dirty="0"/>
          </a:p>
        </p:txBody>
      </p:sp>
      <p:pic>
        <p:nvPicPr>
          <p:cNvPr id="17064962" name="Picture 2"/>
          <p:cNvPicPr>
            <a:picLocks noChangeAspect="1" noChangeArrowheads="1"/>
          </p:cNvPicPr>
          <p:nvPr/>
        </p:nvPicPr>
        <p:blipFill>
          <a:blip r:embed="rId2" cstate="print"/>
          <a:srcRect/>
          <a:stretch>
            <a:fillRect/>
          </a:stretch>
        </p:blipFill>
        <p:spPr bwMode="auto">
          <a:xfrm>
            <a:off x="2195736" y="2492896"/>
            <a:ext cx="3528392" cy="30988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79330" name="Picture 2"/>
          <p:cNvPicPr>
            <a:picLocks noChangeAspect="1" noChangeArrowheads="1"/>
          </p:cNvPicPr>
          <p:nvPr/>
        </p:nvPicPr>
        <p:blipFill>
          <a:blip r:embed="rId3" cstate="print"/>
          <a:srcRect/>
          <a:stretch>
            <a:fillRect/>
          </a:stretch>
        </p:blipFill>
        <p:spPr bwMode="auto">
          <a:xfrm>
            <a:off x="4605197" y="3212976"/>
            <a:ext cx="3974546" cy="2599759"/>
          </a:xfrm>
          <a:prstGeom prst="rect">
            <a:avLst/>
          </a:prstGeom>
          <a:noFill/>
          <a:ln w="9525">
            <a:noFill/>
            <a:miter lim="800000"/>
            <a:headEnd/>
            <a:tailEnd/>
          </a:ln>
        </p:spPr>
      </p:pic>
      <p:sp>
        <p:nvSpPr>
          <p:cNvPr id="2" name="内容占位符 1"/>
          <p:cNvSpPr>
            <a:spLocks noGrp="1"/>
          </p:cNvSpPr>
          <p:nvPr>
            <p:ph idx="1"/>
          </p:nvPr>
        </p:nvSpPr>
        <p:spPr>
          <a:xfrm>
            <a:off x="330199" y="980728"/>
            <a:ext cx="8274249" cy="5284642"/>
          </a:xfrm>
        </p:spPr>
        <p:txBody>
          <a:bodyPr/>
          <a:lstStyle/>
          <a:p>
            <a:r>
              <a:rPr lang="zh-CN" altLang="en-US" sz="1800" dirty="0" smtClean="0"/>
              <a:t>数字</a:t>
            </a:r>
            <a:r>
              <a:rPr lang="en-US" altLang="zh-CN" sz="1800" dirty="0" smtClean="0"/>
              <a:t>VLSI</a:t>
            </a:r>
            <a:r>
              <a:rPr lang="zh-CN" altLang="en-US" sz="1800" dirty="0" smtClean="0"/>
              <a:t>具有很多设计</a:t>
            </a:r>
            <a:r>
              <a:rPr lang="zh-CN" altLang="en-US" sz="1800" dirty="0" smtClean="0"/>
              <a:t>层次，其中</a:t>
            </a:r>
            <a:r>
              <a:rPr lang="en-US" altLang="zh-CN" sz="1800" dirty="0" smtClean="0"/>
              <a:t>RTL</a:t>
            </a:r>
            <a:r>
              <a:rPr lang="zh-CN" altLang="en-US" sz="1800" dirty="0" smtClean="0"/>
              <a:t>层是目前</a:t>
            </a:r>
            <a:r>
              <a:rPr lang="en-US" altLang="zh-CN" sz="1800" dirty="0" smtClean="0"/>
              <a:t>VLSI</a:t>
            </a:r>
            <a:r>
              <a:rPr lang="zh-CN" altLang="en-US" sz="1800" dirty="0" smtClean="0"/>
              <a:t>设计的工作层次</a:t>
            </a:r>
            <a:r>
              <a:rPr lang="zh-CN" altLang="en-US" sz="1800" dirty="0" smtClean="0"/>
              <a:t>。</a:t>
            </a:r>
            <a:endParaRPr lang="en-US" altLang="zh-CN" sz="1800" dirty="0" smtClean="0"/>
          </a:p>
          <a:p>
            <a:pPr lvl="1"/>
            <a:r>
              <a:rPr lang="zh-CN" altLang="en-US" sz="1400" dirty="0" smtClean="0"/>
              <a:t>是目前设计方法学发展到现在阶段的主要成果。</a:t>
            </a:r>
            <a:endParaRPr lang="en-US" altLang="zh-CN" sz="1400" dirty="0" smtClean="0"/>
          </a:p>
          <a:p>
            <a:pPr lvl="1"/>
            <a:r>
              <a:rPr lang="zh-CN" altLang="en-US" sz="1400" dirty="0" smtClean="0"/>
              <a:t>受上下层设计的影响</a:t>
            </a:r>
            <a:endParaRPr lang="en-US" altLang="zh-CN" sz="1400" dirty="0" smtClean="0"/>
          </a:p>
          <a:p>
            <a:pPr lvl="1"/>
            <a:r>
              <a:rPr lang="zh-CN" altLang="en-US" sz="1400" dirty="0" smtClean="0"/>
              <a:t>需要评估面积、速度、功耗</a:t>
            </a:r>
            <a:endParaRPr lang="en-US" altLang="zh-CN" sz="1400" dirty="0" smtClean="0"/>
          </a:p>
          <a:p>
            <a:r>
              <a:rPr lang="en-US" altLang="zh-CN" sz="1800" dirty="0" smtClean="0"/>
              <a:t>RTL</a:t>
            </a:r>
          </a:p>
          <a:p>
            <a:pPr lvl="1"/>
            <a:r>
              <a:rPr lang="en-US" altLang="zh-CN" sz="1600" dirty="0" smtClean="0"/>
              <a:t> register-transfer level (RTL) is a design abstraction which models a synchronous digital circuit in terms of the flow of digital signals (data) between hardware registers, and the logical operations performed on those signals. </a:t>
            </a:r>
          </a:p>
          <a:p>
            <a:pPr lvl="1"/>
            <a:r>
              <a:rPr lang="en-US" altLang="zh-CN" sz="1600" dirty="0" smtClean="0"/>
              <a:t>https://en.wikipedia.org/wiki/Register-transfer_level</a:t>
            </a:r>
          </a:p>
          <a:p>
            <a:r>
              <a:rPr lang="en-US" altLang="zh-CN" sz="1800" dirty="0" smtClean="0"/>
              <a:t>RTL</a:t>
            </a:r>
            <a:r>
              <a:rPr lang="zh-CN" altLang="en-US" sz="1800" dirty="0" smtClean="0"/>
              <a:t>层次的特点：</a:t>
            </a:r>
            <a:endParaRPr lang="en-US" altLang="zh-CN" sz="1800" dirty="0" smtClean="0"/>
          </a:p>
          <a:p>
            <a:pPr lvl="1"/>
            <a:r>
              <a:rPr lang="zh-CN" altLang="en-US" sz="1600" dirty="0" smtClean="0"/>
              <a:t>符合同步时序逻辑的设计原则</a:t>
            </a:r>
            <a:endParaRPr lang="en-US" altLang="zh-CN" sz="1600" dirty="0" smtClean="0"/>
          </a:p>
          <a:p>
            <a:pPr lvl="2"/>
            <a:r>
              <a:rPr lang="zh-CN" altLang="en-US" sz="1200" dirty="0" smtClean="0"/>
              <a:t>由</a:t>
            </a:r>
            <a:r>
              <a:rPr lang="en-US" altLang="zh-CN" sz="1200" dirty="0" smtClean="0"/>
              <a:t>Clock</a:t>
            </a:r>
            <a:r>
              <a:rPr lang="zh-CN" altLang="en-US" sz="1200" dirty="0" smtClean="0"/>
              <a:t>控制的记忆元件和组合逻辑</a:t>
            </a:r>
            <a:r>
              <a:rPr lang="zh-CN" altLang="en-US" sz="1200" dirty="0" smtClean="0"/>
              <a:t>构成</a:t>
            </a:r>
            <a:endParaRPr lang="en-US" altLang="zh-CN" sz="1200" dirty="0" smtClean="0"/>
          </a:p>
          <a:p>
            <a:pPr lvl="1"/>
            <a:r>
              <a:rPr lang="zh-CN" altLang="en-US" sz="1600" dirty="0" smtClean="0"/>
              <a:t>有特殊的</a:t>
            </a:r>
            <a:r>
              <a:rPr lang="en-US" altLang="zh-CN" sz="1600" dirty="0" err="1" smtClean="0"/>
              <a:t>CodeStyle</a:t>
            </a:r>
            <a:r>
              <a:rPr lang="zh-CN" altLang="en-US" sz="1600" dirty="0" smtClean="0"/>
              <a:t>和设计原则</a:t>
            </a:r>
            <a:endParaRPr lang="en-US" altLang="zh-CN" sz="1600" dirty="0" smtClean="0"/>
          </a:p>
          <a:p>
            <a:pPr lvl="1"/>
            <a:r>
              <a:rPr lang="zh-CN" altLang="en-US" sz="1600" dirty="0" smtClean="0"/>
              <a:t>足够抽象能提高设计效率，</a:t>
            </a:r>
            <a:endParaRPr lang="en-US" altLang="zh-CN" sz="1600" dirty="0" smtClean="0"/>
          </a:p>
          <a:p>
            <a:pPr lvl="1"/>
            <a:r>
              <a:rPr lang="zh-CN" altLang="en-US" sz="1600" dirty="0" smtClean="0"/>
              <a:t>足够详细和足够的精度可以初步评估各种系统需求。</a:t>
            </a:r>
            <a:endParaRPr lang="en-US" altLang="zh-CN" sz="1600" dirty="0" smtClean="0"/>
          </a:p>
          <a:p>
            <a:pPr lvl="1"/>
            <a:r>
              <a:rPr lang="zh-CN" altLang="en-US" sz="1600" dirty="0" smtClean="0"/>
              <a:t>有高效的</a:t>
            </a:r>
            <a:r>
              <a:rPr lang="en-US" altLang="zh-CN" sz="1600" dirty="0" smtClean="0"/>
              <a:t>EDA</a:t>
            </a:r>
            <a:r>
              <a:rPr lang="zh-CN" altLang="en-US" sz="1600" dirty="0" smtClean="0"/>
              <a:t>工具链</a:t>
            </a:r>
            <a:endParaRPr lang="en-US" altLang="zh-CN" sz="1600" dirty="0" smtClean="0"/>
          </a:p>
          <a:p>
            <a:pPr lvl="1"/>
            <a:endParaRPr lang="zh-CN" altLang="en-US" sz="1600" dirty="0"/>
          </a:p>
        </p:txBody>
      </p:sp>
      <p:sp>
        <p:nvSpPr>
          <p:cNvPr id="3" name="标题 2"/>
          <p:cNvSpPr>
            <a:spLocks noGrp="1"/>
          </p:cNvSpPr>
          <p:nvPr>
            <p:ph type="title"/>
          </p:nvPr>
        </p:nvSpPr>
        <p:spPr>
          <a:xfrm>
            <a:off x="330200" y="303252"/>
            <a:ext cx="8489950" cy="605468"/>
          </a:xfrm>
        </p:spPr>
        <p:txBody>
          <a:bodyPr/>
          <a:lstStyle/>
          <a:p>
            <a:r>
              <a:rPr lang="en-US" altLang="zh-CN" dirty="0" smtClean="0"/>
              <a:t>RTL</a:t>
            </a:r>
            <a:r>
              <a:rPr lang="zh-CN" altLang="en-US" dirty="0" smtClean="0"/>
              <a:t>设计</a:t>
            </a:r>
            <a:r>
              <a:rPr lang="zh-CN" altLang="en-US" dirty="0" smtClean="0"/>
              <a:t>层次</a:t>
            </a:r>
            <a:endParaRPr lang="zh-CN" altLang="en-US" dirty="0"/>
          </a:p>
        </p:txBody>
      </p:sp>
      <p:sp>
        <p:nvSpPr>
          <p:cNvPr id="6" name="TextBox 5"/>
          <p:cNvSpPr txBox="1"/>
          <p:nvPr/>
        </p:nvSpPr>
        <p:spPr>
          <a:xfrm>
            <a:off x="3995936" y="4221088"/>
            <a:ext cx="1223476" cy="369332"/>
          </a:xfrm>
          <a:prstGeom prst="rect">
            <a:avLst/>
          </a:prstGeom>
          <a:noFill/>
        </p:spPr>
        <p:txBody>
          <a:bodyPr wrap="none" rtlCol="0">
            <a:spAutoFit/>
          </a:bodyPr>
          <a:lstStyle/>
          <a:p>
            <a:r>
              <a:rPr lang="en-US" altLang="zh-CN" dirty="0" smtClean="0"/>
              <a:t>RTL Level</a:t>
            </a:r>
            <a:endParaRPr lang="zh-CN" altLang="en-US" dirty="0"/>
          </a:p>
        </p:txBody>
      </p:sp>
      <p:sp>
        <p:nvSpPr>
          <p:cNvPr id="7" name="TextBox 6"/>
          <p:cNvSpPr txBox="1"/>
          <p:nvPr/>
        </p:nvSpPr>
        <p:spPr>
          <a:xfrm>
            <a:off x="179512" y="5733256"/>
            <a:ext cx="4896544" cy="646331"/>
          </a:xfrm>
          <a:prstGeom prst="rect">
            <a:avLst/>
          </a:prstGeom>
          <a:noFill/>
        </p:spPr>
        <p:txBody>
          <a:bodyPr wrap="square" rtlCol="0">
            <a:spAutoFit/>
          </a:bodyPr>
          <a:lstStyle/>
          <a:p>
            <a:r>
              <a:rPr lang="en-US" altLang="zh-CN" dirty="0" smtClean="0">
                <a:solidFill>
                  <a:srgbClr val="FF0000"/>
                </a:solidFill>
              </a:rPr>
              <a:t>RTL</a:t>
            </a:r>
            <a:r>
              <a:rPr lang="zh-CN" altLang="en-US" dirty="0" smtClean="0">
                <a:solidFill>
                  <a:srgbClr val="FF0000"/>
                </a:solidFill>
              </a:rPr>
              <a:t>设计受上层和底层技术影响</a:t>
            </a:r>
            <a:endParaRPr lang="en-US" altLang="zh-CN" dirty="0" smtClean="0">
              <a:solidFill>
                <a:srgbClr val="FF0000"/>
              </a:solidFill>
            </a:endParaRPr>
          </a:p>
          <a:p>
            <a:r>
              <a:rPr lang="en-US" altLang="zh-CN" dirty="0" smtClean="0">
                <a:solidFill>
                  <a:srgbClr val="FF0000"/>
                </a:solidFill>
              </a:rPr>
              <a:t>RTL</a:t>
            </a:r>
            <a:r>
              <a:rPr lang="zh-CN" altLang="en-US" dirty="0" smtClean="0">
                <a:solidFill>
                  <a:srgbClr val="FF0000"/>
                </a:solidFill>
              </a:rPr>
              <a:t>操作的实体的粒度和层次较高，也足够</a:t>
            </a:r>
            <a:r>
              <a:rPr lang="zh-CN" altLang="en-US" dirty="0" smtClean="0">
                <a:solidFill>
                  <a:srgbClr val="FF0000"/>
                </a:solidFill>
              </a:rPr>
              <a:t>低</a:t>
            </a:r>
            <a:endParaRPr lang="en-US" altLang="zh-CN" dirty="0" smtClean="0">
              <a:solidFill>
                <a:srgbClr val="FF0000"/>
              </a:solidFill>
            </a:endParaRPr>
          </a:p>
        </p:txBody>
      </p:sp>
      <p:grpSp>
        <p:nvGrpSpPr>
          <p:cNvPr id="11" name="组合 10"/>
          <p:cNvGrpSpPr/>
          <p:nvPr/>
        </p:nvGrpSpPr>
        <p:grpSpPr>
          <a:xfrm>
            <a:off x="3707904" y="2690652"/>
            <a:ext cx="5040560" cy="3714119"/>
            <a:chOff x="3923928" y="2248135"/>
            <a:chExt cx="4896544" cy="3629704"/>
          </a:xfrm>
        </p:grpSpPr>
        <p:sp>
          <p:nvSpPr>
            <p:cNvPr id="5" name="矩形 4"/>
            <p:cNvSpPr/>
            <p:nvPr/>
          </p:nvSpPr>
          <p:spPr>
            <a:xfrm>
              <a:off x="3923928" y="3251192"/>
              <a:ext cx="4896544" cy="161854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右箭头 7"/>
            <p:cNvSpPr/>
            <p:nvPr/>
          </p:nvSpPr>
          <p:spPr bwMode="auto">
            <a:xfrm rot="5400000">
              <a:off x="7490854" y="2641649"/>
              <a:ext cx="1003052" cy="216024"/>
            </a:xfrm>
            <a:prstGeom prst="rightArrow">
              <a:avLst>
                <a:gd name="adj1" fmla="val 58786"/>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ea typeface="宋体" charset="-122"/>
              </a:endParaRPr>
            </a:p>
          </p:txBody>
        </p:sp>
        <p:sp>
          <p:nvSpPr>
            <p:cNvPr id="9" name="右箭头 8"/>
            <p:cNvSpPr/>
            <p:nvPr/>
          </p:nvSpPr>
          <p:spPr bwMode="auto">
            <a:xfrm rot="5400000" flipH="1">
              <a:off x="7488324" y="5265772"/>
              <a:ext cx="1008110" cy="216024"/>
            </a:xfrm>
            <a:prstGeom prst="rightArrow">
              <a:avLst>
                <a:gd name="adj1" fmla="val 58786"/>
                <a:gd name="adj2" fmla="val 50000"/>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ea typeface="宋体" charset="-122"/>
              </a:endParaRPr>
            </a:p>
          </p:txBody>
        </p:sp>
      </p:grpSp>
      <p:sp>
        <p:nvSpPr>
          <p:cNvPr id="10" name="矩形 9"/>
          <p:cNvSpPr/>
          <p:nvPr/>
        </p:nvSpPr>
        <p:spPr>
          <a:xfrm>
            <a:off x="3923928" y="4797152"/>
            <a:ext cx="4896544" cy="108012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12" name="组合 19"/>
          <p:cNvGrpSpPr>
            <a:grpSpLocks/>
          </p:cNvGrpSpPr>
          <p:nvPr/>
        </p:nvGrpSpPr>
        <p:grpSpPr bwMode="auto">
          <a:xfrm>
            <a:off x="7596336" y="188640"/>
            <a:ext cx="1368152" cy="2132856"/>
            <a:chOff x="1904999" y="1201738"/>
            <a:chExt cx="4225926" cy="4192587"/>
          </a:xfrm>
        </p:grpSpPr>
        <p:sp>
          <p:nvSpPr>
            <p:cNvPr id="13" name="AutoShape 3"/>
            <p:cNvSpPr>
              <a:spLocks noChangeArrowheads="1"/>
            </p:cNvSpPr>
            <p:nvPr/>
          </p:nvSpPr>
          <p:spPr bwMode="auto">
            <a:xfrm>
              <a:off x="1905000" y="1604963"/>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a:t>Algorithm</a:t>
              </a:r>
            </a:p>
          </p:txBody>
        </p:sp>
        <p:sp>
          <p:nvSpPr>
            <p:cNvPr id="14" name="AutoShape 4"/>
            <p:cNvSpPr>
              <a:spLocks noChangeArrowheads="1"/>
            </p:cNvSpPr>
            <p:nvPr/>
          </p:nvSpPr>
          <p:spPr bwMode="auto">
            <a:xfrm>
              <a:off x="1905000" y="3689350"/>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RTL</a:t>
              </a:r>
            </a:p>
          </p:txBody>
        </p:sp>
        <p:sp>
          <p:nvSpPr>
            <p:cNvPr id="15" name="AutoShape 5"/>
            <p:cNvSpPr>
              <a:spLocks noChangeArrowheads="1"/>
            </p:cNvSpPr>
            <p:nvPr/>
          </p:nvSpPr>
          <p:spPr bwMode="auto">
            <a:xfrm>
              <a:off x="1905000" y="1201738"/>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dirty="0"/>
                <a:t>Application</a:t>
              </a:r>
            </a:p>
          </p:txBody>
        </p:sp>
        <p:sp>
          <p:nvSpPr>
            <p:cNvPr id="16" name="AutoShape 6"/>
            <p:cNvSpPr>
              <a:spLocks noChangeArrowheads="1"/>
            </p:cNvSpPr>
            <p:nvPr/>
          </p:nvSpPr>
          <p:spPr bwMode="auto">
            <a:xfrm>
              <a:off x="1905000" y="2814638"/>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dirty="0"/>
                <a:t>ISA</a:t>
              </a:r>
            </a:p>
          </p:txBody>
        </p:sp>
        <p:sp>
          <p:nvSpPr>
            <p:cNvPr id="17" name="AutoShape 7"/>
            <p:cNvSpPr>
              <a:spLocks noChangeArrowheads="1"/>
            </p:cNvSpPr>
            <p:nvPr/>
          </p:nvSpPr>
          <p:spPr bwMode="auto">
            <a:xfrm>
              <a:off x="1904999" y="2411413"/>
              <a:ext cx="4214814"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OS/VM</a:t>
              </a:r>
            </a:p>
          </p:txBody>
        </p:sp>
        <p:sp>
          <p:nvSpPr>
            <p:cNvPr id="18" name="AutoShape 8"/>
            <p:cNvSpPr>
              <a:spLocks noChangeArrowheads="1"/>
            </p:cNvSpPr>
            <p:nvPr/>
          </p:nvSpPr>
          <p:spPr bwMode="auto">
            <a:xfrm>
              <a:off x="1905000" y="3286125"/>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Microarchitecture</a:t>
              </a:r>
            </a:p>
          </p:txBody>
        </p:sp>
        <p:sp>
          <p:nvSpPr>
            <p:cNvPr id="19" name="AutoShape 9"/>
            <p:cNvSpPr>
              <a:spLocks noChangeArrowheads="1"/>
            </p:cNvSpPr>
            <p:nvPr/>
          </p:nvSpPr>
          <p:spPr bwMode="auto">
            <a:xfrm>
              <a:off x="1905000" y="4495800"/>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dirty="0"/>
                <a:t>Devices</a:t>
              </a:r>
            </a:p>
          </p:txBody>
        </p:sp>
        <p:sp>
          <p:nvSpPr>
            <p:cNvPr id="20" name="AutoShape 10"/>
            <p:cNvSpPr>
              <a:spLocks noChangeArrowheads="1"/>
            </p:cNvSpPr>
            <p:nvPr/>
          </p:nvSpPr>
          <p:spPr bwMode="auto">
            <a:xfrm>
              <a:off x="1905000" y="2008188"/>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1400"/>
                <a:t>Programming Language</a:t>
              </a:r>
            </a:p>
          </p:txBody>
        </p:sp>
        <p:sp>
          <p:nvSpPr>
            <p:cNvPr id="21" name="AutoShape 11"/>
            <p:cNvSpPr>
              <a:spLocks noChangeArrowheads="1"/>
            </p:cNvSpPr>
            <p:nvPr/>
          </p:nvSpPr>
          <p:spPr bwMode="auto">
            <a:xfrm>
              <a:off x="1905000" y="4092575"/>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Circuits</a:t>
              </a:r>
            </a:p>
          </p:txBody>
        </p:sp>
        <p:sp>
          <p:nvSpPr>
            <p:cNvPr id="22" name="AutoShape 12"/>
            <p:cNvSpPr>
              <a:spLocks noChangeArrowheads="1"/>
            </p:cNvSpPr>
            <p:nvPr/>
          </p:nvSpPr>
          <p:spPr bwMode="auto">
            <a:xfrm>
              <a:off x="1905000" y="4935538"/>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1400"/>
                <a:t>Physics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估算组合电路</a:t>
            </a:r>
            <a:r>
              <a:rPr lang="zh-CN" altLang="en-US" dirty="0" smtClean="0"/>
              <a:t>的面积、速度、功耗</a:t>
            </a:r>
            <a:endParaRPr lang="zh-CN" altLang="en-US" dirty="0"/>
          </a:p>
        </p:txBody>
      </p:sp>
      <p:sp>
        <p:nvSpPr>
          <p:cNvPr id="3" name="内容占位符 2"/>
          <p:cNvSpPr>
            <a:spLocks noGrp="1"/>
          </p:cNvSpPr>
          <p:nvPr>
            <p:ph idx="1"/>
          </p:nvPr>
        </p:nvSpPr>
        <p:spPr/>
        <p:txBody>
          <a:bodyPr/>
          <a:lstStyle/>
          <a:p>
            <a:r>
              <a:rPr lang="zh-CN" altLang="en-US" sz="1800" dirty="0" smtClean="0"/>
              <a:t>组合电路由各种门电路构成，类似基本门电路，在物理实现时都会有面积、速度和功耗等在高层次描述没有，但对整体性能评估有影响的指标需要考虑。</a:t>
            </a:r>
            <a:endParaRPr lang="en-US" altLang="zh-CN" sz="1800" dirty="0" smtClean="0"/>
          </a:p>
          <a:p>
            <a:pPr lvl="1"/>
            <a:r>
              <a:rPr lang="zh-CN" altLang="en-US" sz="1600" dirty="0" smtClean="0"/>
              <a:t>组合电路由于逻辑实现表达式相对复杂，实现后期技术多种多样，在实现时也有很多优化技术（自动的、手动的）的可用，完全在较高层次进行准确的估算不太现实。</a:t>
            </a:r>
            <a:endParaRPr lang="en-US" altLang="zh-CN" sz="1600" dirty="0" smtClean="0"/>
          </a:p>
          <a:p>
            <a:pPr lvl="1"/>
            <a:r>
              <a:rPr lang="zh-CN" altLang="en-US" sz="1600" dirty="0" smtClean="0"/>
              <a:t>有一些近似原则能相对精确的估计出这些指标。</a:t>
            </a:r>
            <a:endParaRPr lang="en-US" altLang="zh-CN" sz="1600" dirty="0" smtClean="0"/>
          </a:p>
          <a:p>
            <a:pPr lvl="1"/>
            <a:r>
              <a:rPr lang="zh-CN" altLang="en-US" sz="1600" dirty="0" smtClean="0"/>
              <a:t>通过</a:t>
            </a:r>
            <a:r>
              <a:rPr lang="en-US" altLang="zh-CN" sz="1600" dirty="0" smtClean="0"/>
              <a:t>EDA</a:t>
            </a:r>
            <a:r>
              <a:rPr lang="zh-CN" altLang="en-US" sz="1600" dirty="0" smtClean="0"/>
              <a:t>工具提供的基本门单元信息，可估算组合电路的性能。</a:t>
            </a:r>
            <a:endParaRPr lang="en-US" altLang="zh-CN" sz="1600" dirty="0" smtClean="0"/>
          </a:p>
          <a:p>
            <a:pPr lvl="1"/>
            <a:r>
              <a:rPr lang="zh-CN" altLang="en-US" sz="1600" dirty="0" smtClean="0"/>
              <a:t>部分</a:t>
            </a:r>
            <a:r>
              <a:rPr lang="en-US" altLang="zh-CN" sz="1600" dirty="0" smtClean="0"/>
              <a:t>IP/</a:t>
            </a:r>
            <a:r>
              <a:rPr lang="zh-CN" altLang="en-US" sz="1600" dirty="0" smtClean="0"/>
              <a:t>宏单元的</a:t>
            </a:r>
            <a:r>
              <a:rPr lang="zh-CN" altLang="en-US" sz="1600" dirty="0" smtClean="0"/>
              <a:t>面积、速度、</a:t>
            </a:r>
            <a:r>
              <a:rPr lang="zh-CN" altLang="en-US" sz="1600" dirty="0" smtClean="0"/>
              <a:t>功耗由</a:t>
            </a:r>
            <a:r>
              <a:rPr lang="en-US" altLang="zh-CN" sz="1600" dirty="0" smtClean="0"/>
              <a:t>EDA</a:t>
            </a:r>
            <a:r>
              <a:rPr lang="zh-CN" altLang="en-US" sz="1600" dirty="0" smtClean="0"/>
              <a:t>工具或文档提供</a:t>
            </a:r>
            <a:endParaRPr lang="en-US" altLang="zh-CN" sz="1600" dirty="0" smtClean="0"/>
          </a:p>
          <a:p>
            <a:pPr lvl="1"/>
            <a:r>
              <a:rPr lang="zh-CN" altLang="en-US" sz="1600" dirty="0" smtClean="0"/>
              <a:t>在</a:t>
            </a:r>
            <a:r>
              <a:rPr lang="zh-CN" altLang="en-US" sz="1600" dirty="0" smtClean="0"/>
              <a:t>实际</a:t>
            </a:r>
            <a:r>
              <a:rPr lang="en-US" altLang="zh-CN" sz="1600" dirty="0" smtClean="0"/>
              <a:t>IC</a:t>
            </a:r>
            <a:r>
              <a:rPr lang="zh-CN" altLang="en-US" sz="1600" dirty="0" smtClean="0"/>
              <a:t>系统流程中，组合电路</a:t>
            </a:r>
            <a:r>
              <a:rPr lang="zh-CN" altLang="en-US" sz="1600" dirty="0" smtClean="0"/>
              <a:t>通常放在同步时序逻辑设计的上下文，在进行时序分析时分析速度</a:t>
            </a:r>
            <a:r>
              <a:rPr lang="zh-CN" altLang="en-US" sz="1600" dirty="0" smtClean="0"/>
              <a:t>。不单独进行分析</a:t>
            </a:r>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p:txBody>
      </p:sp>
      <p:pic>
        <p:nvPicPr>
          <p:cNvPr id="4" name="Picture 4"/>
          <p:cNvPicPr>
            <a:picLocks noChangeAspect="1" noChangeArrowheads="1"/>
          </p:cNvPicPr>
          <p:nvPr/>
        </p:nvPicPr>
        <p:blipFill>
          <a:blip r:embed="rId2" cstate="print"/>
          <a:srcRect/>
          <a:stretch>
            <a:fillRect/>
          </a:stretch>
        </p:blipFill>
        <p:spPr bwMode="auto">
          <a:xfrm>
            <a:off x="899592" y="3645024"/>
            <a:ext cx="3393155" cy="2952328"/>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4427984" y="4437112"/>
            <a:ext cx="1584176" cy="1753059"/>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6660232" y="4437112"/>
            <a:ext cx="1441377" cy="19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组合逻辑设计</a:t>
            </a:r>
            <a:endParaRPr lang="zh-CN" altLang="en-US" sz="2800" dirty="0"/>
          </a:p>
        </p:txBody>
      </p:sp>
      <p:sp>
        <p:nvSpPr>
          <p:cNvPr id="3" name="内容占位符 2"/>
          <p:cNvSpPr>
            <a:spLocks noGrp="1"/>
          </p:cNvSpPr>
          <p:nvPr>
            <p:ph idx="1"/>
          </p:nvPr>
        </p:nvSpPr>
        <p:spPr/>
        <p:txBody>
          <a:bodyPr/>
          <a:lstStyle/>
          <a:p>
            <a:r>
              <a:rPr lang="zh-CN" altLang="en-US" sz="1800" dirty="0" smtClean="0"/>
              <a:t>组合逻辑的设计和优化一般通过逻辑表达式进行</a:t>
            </a:r>
            <a:endParaRPr lang="en-US" altLang="zh-CN" sz="1800" dirty="0" smtClean="0"/>
          </a:p>
          <a:p>
            <a:pPr lvl="1"/>
            <a:r>
              <a:rPr lang="zh-CN" altLang="en-US" sz="1600" dirty="0" smtClean="0"/>
              <a:t>基于布尔代数进行操作</a:t>
            </a:r>
            <a:endParaRPr lang="en-US" altLang="zh-CN" sz="1600" dirty="0" smtClean="0"/>
          </a:p>
          <a:p>
            <a:pPr lvl="1"/>
            <a:r>
              <a:rPr lang="zh-CN" altLang="en-US" sz="1600" dirty="0" smtClean="0"/>
              <a:t>可</a:t>
            </a:r>
            <a:r>
              <a:rPr lang="zh-CN" altLang="en-US" sz="1600" dirty="0" smtClean="0"/>
              <a:t>借助于卡洛图（手工）</a:t>
            </a:r>
            <a:endParaRPr lang="en-US" altLang="zh-CN" sz="1600" dirty="0" smtClean="0"/>
          </a:p>
          <a:p>
            <a:pPr lvl="1"/>
            <a:r>
              <a:rPr lang="zh-CN" altLang="en-US" sz="1600" dirty="0" smtClean="0"/>
              <a:t>方便机器表示操作的数据结构（自动工具）</a:t>
            </a:r>
            <a:endParaRPr lang="en-US" altLang="zh-CN" sz="1600" dirty="0" smtClean="0"/>
          </a:p>
          <a:p>
            <a:pPr lvl="1"/>
            <a:r>
              <a:rPr lang="zh-CN" altLang="en-US" sz="1400" dirty="0" smtClean="0"/>
              <a:t>组合逻辑设计目标：面积、速度、</a:t>
            </a:r>
            <a:r>
              <a:rPr lang="zh-CN" altLang="en-US" sz="1400" dirty="0" smtClean="0"/>
              <a:t>功耗、毛刺</a:t>
            </a:r>
            <a:endParaRPr lang="en-US" altLang="zh-CN" sz="1400" dirty="0" smtClean="0"/>
          </a:p>
          <a:p>
            <a:pPr lvl="2"/>
            <a:r>
              <a:rPr lang="zh-CN" altLang="en-US" sz="1400" dirty="0" smtClean="0"/>
              <a:t>逻辑表达式表示不唯一，具有多种形式。可以通过狄摩根定理（</a:t>
            </a:r>
            <a:r>
              <a:rPr lang="en-US" altLang="zh-CN" sz="1400" dirty="0" err="1" smtClean="0"/>
              <a:t>DeMorgan’s</a:t>
            </a:r>
            <a:r>
              <a:rPr lang="en-US" altLang="zh-CN" sz="1400" dirty="0" smtClean="0"/>
              <a:t> law)</a:t>
            </a:r>
            <a:r>
              <a:rPr lang="zh-CN" altLang="en-US" sz="1400" dirty="0" smtClean="0"/>
              <a:t>和布尔代数的化简定理，在不同的逻辑表达式之间进行化简或做冗余操作。在面积、速度、功耗，是否产生毛刺等指标上的存在区别</a:t>
            </a:r>
            <a:endParaRPr lang="en-US" altLang="zh-CN" sz="1400" dirty="0" smtClean="0"/>
          </a:p>
          <a:p>
            <a:endParaRPr lang="zh-CN" altLang="en-US" sz="1800" dirty="0"/>
          </a:p>
        </p:txBody>
      </p:sp>
      <p:grpSp>
        <p:nvGrpSpPr>
          <p:cNvPr id="4" name="组合 8"/>
          <p:cNvGrpSpPr/>
          <p:nvPr/>
        </p:nvGrpSpPr>
        <p:grpSpPr>
          <a:xfrm>
            <a:off x="5868144" y="4797152"/>
            <a:ext cx="2880320" cy="1518233"/>
            <a:chOff x="899592" y="2348880"/>
            <a:chExt cx="7056784" cy="3754645"/>
          </a:xfrm>
        </p:grpSpPr>
        <p:pic>
          <p:nvPicPr>
            <p:cNvPr id="5" name="Picture 3" descr="AACXWWD0"/>
            <p:cNvPicPr>
              <a:picLocks noChangeAspect="1" noChangeArrowheads="1"/>
            </p:cNvPicPr>
            <p:nvPr/>
          </p:nvPicPr>
          <p:blipFill>
            <a:blip r:embed="rId2" cstate="print"/>
            <a:srcRect/>
            <a:stretch>
              <a:fillRect/>
            </a:stretch>
          </p:blipFill>
          <p:spPr bwMode="auto">
            <a:xfrm>
              <a:off x="899592" y="2348880"/>
              <a:ext cx="3096878" cy="3168352"/>
            </a:xfrm>
            <a:prstGeom prst="rect">
              <a:avLst/>
            </a:prstGeom>
            <a:noFill/>
          </p:spPr>
        </p:pic>
        <p:pic>
          <p:nvPicPr>
            <p:cNvPr id="6" name="Picture 3" descr="AACXWWE0"/>
            <p:cNvPicPr>
              <a:picLocks noChangeAspect="1" noChangeArrowheads="1"/>
            </p:cNvPicPr>
            <p:nvPr/>
          </p:nvPicPr>
          <p:blipFill>
            <a:blip r:embed="rId3" cstate="print"/>
            <a:srcRect/>
            <a:stretch>
              <a:fillRect/>
            </a:stretch>
          </p:blipFill>
          <p:spPr bwMode="auto">
            <a:xfrm>
              <a:off x="4228264" y="2348880"/>
              <a:ext cx="2900574" cy="3109143"/>
            </a:xfrm>
            <a:prstGeom prst="rect">
              <a:avLst/>
            </a:prstGeom>
            <a:noFill/>
          </p:spPr>
        </p:pic>
        <p:sp>
          <p:nvSpPr>
            <p:cNvPr id="7" name="TextBox 6"/>
            <p:cNvSpPr txBox="1"/>
            <p:nvPr/>
          </p:nvSpPr>
          <p:spPr>
            <a:xfrm>
              <a:off x="4860033" y="5517232"/>
              <a:ext cx="3096343" cy="514285"/>
            </a:xfrm>
            <a:prstGeom prst="rect">
              <a:avLst/>
            </a:prstGeom>
            <a:noFill/>
          </p:spPr>
          <p:txBody>
            <a:bodyPr wrap="square" rtlCol="0">
              <a:spAutoFit/>
            </a:bodyPr>
            <a:lstStyle/>
            <a:p>
              <a:r>
                <a:rPr lang="en-US" altLang="zh-CN" sz="1200" dirty="0" smtClean="0">
                  <a:latin typeface="Arial" pitchFamily="34" charset="0"/>
                  <a:ea typeface="ＭＳ Ｐゴシック" pitchFamily="34" charset="-128"/>
                </a:rPr>
                <a:t>(</a:t>
              </a:r>
              <a:r>
                <a:rPr lang="en-US" altLang="zh-CN" sz="1200" i="1" dirty="0" smtClean="0">
                  <a:latin typeface="Arial" pitchFamily="34" charset="0"/>
                  <a:ea typeface="ＭＳ Ｐゴシック" pitchFamily="34" charset="-128"/>
                </a:rPr>
                <a:t>a </a:t>
              </a:r>
              <a:r>
                <a:rPr lang="en-US" altLang="zh-CN" sz="1200" i="1" dirty="0" smtClean="0">
                  <a:latin typeface="Arial" pitchFamily="34" charset="0"/>
                  <a:ea typeface="ＭＳ Ｐゴシック" pitchFamily="34" charset="-128"/>
                  <a:cs typeface="Arial" pitchFamily="34" charset="0"/>
                </a:rPr>
                <a:t>·</a:t>
              </a:r>
              <a:r>
                <a:rPr lang="en-US" altLang="zh-CN" sz="1200" i="1" dirty="0" smtClean="0">
                  <a:latin typeface="Arial" pitchFamily="34" charset="0"/>
                  <a:ea typeface="ＭＳ Ｐゴシック" pitchFamily="34" charset="-128"/>
                </a:rPr>
                <a:t> b)’</a:t>
              </a:r>
              <a:r>
                <a:rPr lang="en-US" altLang="zh-CN" sz="1200" dirty="0" smtClean="0">
                  <a:latin typeface="Arial" pitchFamily="34" charset="0"/>
                  <a:ea typeface="ＭＳ Ｐゴシック" pitchFamily="34" charset="-128"/>
                </a:rPr>
                <a:t> = a’ + b’.</a:t>
              </a:r>
              <a:endParaRPr lang="zh-CN" altLang="en-US" sz="1200" dirty="0"/>
            </a:p>
          </p:txBody>
        </p:sp>
        <p:sp>
          <p:nvSpPr>
            <p:cNvPr id="8" name="TextBox 7"/>
            <p:cNvSpPr txBox="1"/>
            <p:nvPr/>
          </p:nvSpPr>
          <p:spPr>
            <a:xfrm>
              <a:off x="1979713" y="5589240"/>
              <a:ext cx="2411760" cy="514285"/>
            </a:xfrm>
            <a:prstGeom prst="rect">
              <a:avLst/>
            </a:prstGeom>
            <a:noFill/>
          </p:spPr>
          <p:txBody>
            <a:bodyPr wrap="square" rtlCol="0">
              <a:spAutoFit/>
            </a:bodyPr>
            <a:lstStyle/>
            <a:p>
              <a:r>
                <a:rPr lang="en-US" altLang="zh-CN" sz="1200" dirty="0" smtClean="0">
                  <a:latin typeface="Arial" pitchFamily="34" charset="0"/>
                  <a:ea typeface="ＭＳ Ｐゴシック" pitchFamily="34" charset="-128"/>
                </a:rPr>
                <a:t> (</a:t>
              </a:r>
              <a:r>
                <a:rPr lang="en-US" altLang="zh-CN" sz="1200" i="1" dirty="0" smtClean="0">
                  <a:latin typeface="Arial" pitchFamily="34" charset="0"/>
                  <a:ea typeface="ＭＳ Ｐゴシック" pitchFamily="34" charset="-128"/>
                </a:rPr>
                <a:t>a</a:t>
              </a:r>
              <a:r>
                <a:rPr lang="en-US" altLang="zh-CN" sz="1200" dirty="0" smtClean="0">
                  <a:latin typeface="Arial" pitchFamily="34" charset="0"/>
                  <a:ea typeface="ＭＳ Ｐゴシック" pitchFamily="34" charset="-128"/>
                </a:rPr>
                <a:t> + </a:t>
              </a:r>
              <a:r>
                <a:rPr lang="en-US" altLang="zh-CN" sz="1200" i="1" dirty="0" smtClean="0">
                  <a:latin typeface="Arial" pitchFamily="34" charset="0"/>
                  <a:ea typeface="ＭＳ Ｐゴシック" pitchFamily="34" charset="-128"/>
                </a:rPr>
                <a:t>b</a:t>
              </a:r>
              <a:r>
                <a:rPr lang="en-US" altLang="zh-CN" sz="1200" dirty="0" smtClean="0">
                  <a:latin typeface="Arial" pitchFamily="34" charset="0"/>
                  <a:ea typeface="ＭＳ Ｐゴシック" pitchFamily="34" charset="-128"/>
                </a:rPr>
                <a:t>)’ = </a:t>
              </a:r>
              <a:r>
                <a:rPr lang="en-US" altLang="zh-CN" sz="1200" i="1" dirty="0" smtClean="0">
                  <a:latin typeface="Arial" pitchFamily="34" charset="0"/>
                  <a:ea typeface="ＭＳ Ｐゴシック" pitchFamily="34" charset="-128"/>
                </a:rPr>
                <a:t>a</a:t>
              </a:r>
              <a:r>
                <a:rPr lang="en-US" altLang="zh-CN" sz="1200" dirty="0" smtClean="0">
                  <a:latin typeface="Arial" pitchFamily="34" charset="0"/>
                  <a:ea typeface="ＭＳ Ｐゴシック" pitchFamily="34" charset="-128"/>
                </a:rPr>
                <a:t>’ </a:t>
              </a:r>
              <a:r>
                <a:rPr lang="en-US" altLang="zh-CN" sz="1200" dirty="0" smtClean="0">
                  <a:latin typeface="Arial" pitchFamily="34" charset="0"/>
                  <a:ea typeface="ＭＳ Ｐゴシック" pitchFamily="34" charset="-128"/>
                  <a:cs typeface="Arial" pitchFamily="34" charset="0"/>
                </a:rPr>
                <a:t>·</a:t>
              </a:r>
              <a:r>
                <a:rPr lang="en-US" altLang="zh-CN" sz="1200" i="1" dirty="0" smtClean="0">
                  <a:latin typeface="Arial" pitchFamily="34" charset="0"/>
                  <a:ea typeface="ＭＳ Ｐゴシック" pitchFamily="34" charset="-128"/>
                </a:rPr>
                <a:t>b</a:t>
              </a:r>
              <a:r>
                <a:rPr lang="en-US" altLang="zh-CN" sz="1200" dirty="0" smtClean="0">
                  <a:latin typeface="Arial" pitchFamily="34" charset="0"/>
                  <a:ea typeface="ＭＳ Ｐゴシック" pitchFamily="34" charset="-128"/>
                </a:rPr>
                <a:t>’.</a:t>
              </a:r>
              <a:endParaRPr lang="zh-CN" altLang="en-US" sz="1200" dirty="0"/>
            </a:p>
          </p:txBody>
        </p:sp>
      </p:grpSp>
      <p:pic>
        <p:nvPicPr>
          <p:cNvPr id="10" name="Picture 3" descr="AACXWWF0"/>
          <p:cNvPicPr>
            <a:picLocks noChangeAspect="1" noChangeArrowheads="1"/>
          </p:cNvPicPr>
          <p:nvPr/>
        </p:nvPicPr>
        <p:blipFill>
          <a:blip r:embed="rId4" cstate="print"/>
          <a:srcRect/>
          <a:stretch>
            <a:fillRect/>
          </a:stretch>
        </p:blipFill>
        <p:spPr bwMode="auto">
          <a:xfrm>
            <a:off x="755576" y="4005064"/>
            <a:ext cx="4443017" cy="2160240"/>
          </a:xfrm>
          <a:prstGeom prst="rect">
            <a:avLst/>
          </a:prstGeom>
          <a:noFill/>
        </p:spPr>
      </p:pic>
      <p:pic>
        <p:nvPicPr>
          <p:cNvPr id="16772098" name="Picture 2"/>
          <p:cNvPicPr>
            <a:picLocks noChangeAspect="1" noChangeArrowheads="1"/>
          </p:cNvPicPr>
          <p:nvPr/>
        </p:nvPicPr>
        <p:blipFill>
          <a:blip r:embed="rId5" cstate="print"/>
          <a:srcRect/>
          <a:stretch>
            <a:fillRect/>
          </a:stretch>
        </p:blipFill>
        <p:spPr bwMode="auto">
          <a:xfrm>
            <a:off x="5724128" y="3284984"/>
            <a:ext cx="3024336" cy="13137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毛刺与冒险</a:t>
            </a:r>
            <a:endParaRPr lang="zh-CN" altLang="en-US" dirty="0"/>
          </a:p>
        </p:txBody>
      </p:sp>
      <p:sp>
        <p:nvSpPr>
          <p:cNvPr id="3" name="内容占位符 2"/>
          <p:cNvSpPr>
            <a:spLocks noGrp="1"/>
          </p:cNvSpPr>
          <p:nvPr>
            <p:ph idx="1"/>
          </p:nvPr>
        </p:nvSpPr>
        <p:spPr/>
        <p:txBody>
          <a:bodyPr/>
          <a:lstStyle/>
          <a:p>
            <a:r>
              <a:rPr lang="zh-CN" altLang="en-US" sz="1800" dirty="0" smtClean="0"/>
              <a:t>毛刺：组合电路在输入没有变化时，在输出上出现非预期的瞬态变化。（输出上的现象）</a:t>
            </a:r>
            <a:endParaRPr lang="en-US" altLang="zh-CN" sz="1800" dirty="0" smtClean="0"/>
          </a:p>
          <a:p>
            <a:r>
              <a:rPr lang="zh-CN" altLang="en-US" sz="1800" dirty="0" smtClean="0"/>
              <a:t>冒险：如果组合电路（结构）在某种输入下，输出存在毛刺，那么就说这个电路存在冒险（电路的本身性质）。</a:t>
            </a:r>
            <a:endParaRPr lang="en-US" altLang="zh-CN" sz="1800" dirty="0" smtClean="0"/>
          </a:p>
          <a:p>
            <a:pPr lvl="1"/>
            <a:r>
              <a:rPr lang="zh-CN" altLang="en-US" sz="1600" dirty="0" smtClean="0"/>
              <a:t>产生的原因在于用门电路进行物理实现时，由于存在不为</a:t>
            </a:r>
            <a:r>
              <a:rPr lang="en-US" altLang="zh-CN" sz="1600" dirty="0" smtClean="0"/>
              <a:t>0</a:t>
            </a:r>
            <a:r>
              <a:rPr lang="zh-CN" altLang="en-US" sz="1600" dirty="0" smtClean="0"/>
              <a:t>的传输延时</a:t>
            </a:r>
            <a:r>
              <a:rPr lang="zh-CN" altLang="en-US" sz="1600" dirty="0" smtClean="0"/>
              <a:t>，</a:t>
            </a:r>
            <a:endParaRPr lang="en-US" altLang="zh-CN" sz="1600" dirty="0" smtClean="0"/>
          </a:p>
          <a:p>
            <a:r>
              <a:rPr lang="zh-CN" altLang="en-US" sz="1800" dirty="0" smtClean="0"/>
              <a:t>冒险可分为静态冒险和动态冒险，静态冒险又可分为静态</a:t>
            </a:r>
            <a:r>
              <a:rPr lang="en-US" altLang="zh-CN" sz="1800" dirty="0" smtClean="0"/>
              <a:t>0</a:t>
            </a:r>
            <a:r>
              <a:rPr lang="zh-CN" altLang="en-US" sz="1800" dirty="0" smtClean="0"/>
              <a:t>冒险，静态</a:t>
            </a:r>
            <a:r>
              <a:rPr lang="en-US" altLang="zh-CN" sz="1800" dirty="0" smtClean="0"/>
              <a:t>1</a:t>
            </a:r>
            <a:r>
              <a:rPr lang="zh-CN" altLang="en-US" sz="1800" dirty="0" smtClean="0"/>
              <a:t>冒险</a:t>
            </a:r>
            <a:endParaRPr lang="en-US" altLang="zh-CN" sz="1800" dirty="0" smtClean="0"/>
          </a:p>
          <a:p>
            <a:pPr lvl="1"/>
            <a:r>
              <a:rPr lang="zh-CN" altLang="en-US" sz="1400" dirty="0" smtClean="0"/>
              <a:t>静态冒险是某种输入下，输出不应跳变但出现跳变。</a:t>
            </a:r>
            <a:endParaRPr lang="en-US" altLang="zh-CN" sz="1400" dirty="0" smtClean="0"/>
          </a:p>
          <a:p>
            <a:pPr lvl="1"/>
            <a:r>
              <a:rPr lang="zh-CN" altLang="en-US" sz="1400" dirty="0" smtClean="0"/>
              <a:t>动态冒险是在某种输入下，输出只应跳变一次但出现多于一次的的跳变。</a:t>
            </a:r>
            <a:endParaRPr lang="en-US" altLang="zh-CN" sz="1400" dirty="0" smtClean="0"/>
          </a:p>
          <a:p>
            <a:pPr lvl="1"/>
            <a:endParaRPr lang="en-US" altLang="zh-CN" sz="1400" dirty="0" smtClean="0"/>
          </a:p>
          <a:p>
            <a:pPr lvl="1"/>
            <a:endParaRPr lang="en-US" altLang="zh-CN" sz="1600" dirty="0" smtClean="0"/>
          </a:p>
        </p:txBody>
      </p:sp>
      <p:pic>
        <p:nvPicPr>
          <p:cNvPr id="4" name="Picture 3" descr="AACXWXA0"/>
          <p:cNvPicPr>
            <a:picLocks noChangeAspect="1" noChangeArrowheads="1"/>
          </p:cNvPicPr>
          <p:nvPr/>
        </p:nvPicPr>
        <p:blipFill>
          <a:blip r:embed="rId2" cstate="print"/>
          <a:srcRect/>
          <a:stretch>
            <a:fillRect/>
          </a:stretch>
        </p:blipFill>
        <p:spPr bwMode="auto">
          <a:xfrm>
            <a:off x="4535488" y="4149080"/>
            <a:ext cx="4608512" cy="550178"/>
          </a:xfrm>
          <a:prstGeom prst="rect">
            <a:avLst/>
          </a:prstGeom>
          <a:noFill/>
        </p:spPr>
      </p:pic>
      <p:pic>
        <p:nvPicPr>
          <p:cNvPr id="5" name="Picture 3" descr="AACXWXK0"/>
          <p:cNvPicPr>
            <a:picLocks noChangeAspect="1" noChangeArrowheads="1"/>
          </p:cNvPicPr>
          <p:nvPr/>
        </p:nvPicPr>
        <p:blipFill>
          <a:blip r:embed="rId3" cstate="print"/>
          <a:srcRect/>
          <a:stretch>
            <a:fillRect/>
          </a:stretch>
        </p:blipFill>
        <p:spPr bwMode="auto">
          <a:xfrm>
            <a:off x="4716016" y="4725144"/>
            <a:ext cx="3816424" cy="1573677"/>
          </a:xfrm>
          <a:prstGeom prst="rect">
            <a:avLst/>
          </a:prstGeom>
          <a:noFill/>
        </p:spPr>
      </p:pic>
      <p:pic>
        <p:nvPicPr>
          <p:cNvPr id="17108993" name="Picture 1"/>
          <p:cNvPicPr>
            <a:picLocks noChangeAspect="1" noChangeArrowheads="1"/>
          </p:cNvPicPr>
          <p:nvPr/>
        </p:nvPicPr>
        <p:blipFill>
          <a:blip r:embed="rId4" cstate="print"/>
          <a:srcRect/>
          <a:stretch>
            <a:fillRect/>
          </a:stretch>
        </p:blipFill>
        <p:spPr bwMode="auto">
          <a:xfrm>
            <a:off x="395536" y="3861048"/>
            <a:ext cx="3620995" cy="26642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冒险的产生和消除</a:t>
            </a:r>
            <a:endParaRPr lang="zh-CN" altLang="en-US" dirty="0"/>
          </a:p>
        </p:txBody>
      </p:sp>
      <p:sp>
        <p:nvSpPr>
          <p:cNvPr id="3" name="内容占位符 2"/>
          <p:cNvSpPr>
            <a:spLocks noGrp="1"/>
          </p:cNvSpPr>
          <p:nvPr>
            <p:ph idx="1"/>
          </p:nvPr>
        </p:nvSpPr>
        <p:spPr/>
        <p:txBody>
          <a:bodyPr/>
          <a:lstStyle/>
          <a:p>
            <a:r>
              <a:rPr lang="zh-CN" altLang="en-US" sz="2000" dirty="0" smtClean="0"/>
              <a:t>冒险产生的原因</a:t>
            </a:r>
            <a:endParaRPr lang="en-US" altLang="zh-CN" sz="2000" dirty="0" smtClean="0"/>
          </a:p>
          <a:p>
            <a:pPr lvl="1"/>
            <a:r>
              <a:rPr lang="zh-CN" altLang="en-US" sz="1800" dirty="0" smtClean="0"/>
              <a:t>不同</a:t>
            </a:r>
            <a:r>
              <a:rPr lang="zh-CN" altLang="en-US" sz="1800" dirty="0" smtClean="0"/>
              <a:t>扇出路径上不同传输延迟</a:t>
            </a:r>
            <a:r>
              <a:rPr lang="zh-CN" altLang="en-US" sz="1800" dirty="0" smtClean="0"/>
              <a:t>引起（物理本征）</a:t>
            </a:r>
            <a:endParaRPr lang="en-US" altLang="zh-CN" sz="1800" dirty="0" smtClean="0"/>
          </a:p>
          <a:p>
            <a:pPr lvl="2"/>
            <a:r>
              <a:rPr lang="zh-CN" altLang="en-US" sz="1400" dirty="0" smtClean="0"/>
              <a:t>跟工艺偏差、温度偏差、工作电压，线延迟等多种底层物理因素有关</a:t>
            </a:r>
            <a:endParaRPr lang="en-US" altLang="zh-CN" sz="1400" dirty="0" smtClean="0"/>
          </a:p>
          <a:p>
            <a:pPr lvl="1"/>
            <a:r>
              <a:rPr lang="zh-CN" altLang="en-US" sz="1800" dirty="0" smtClean="0"/>
              <a:t>跟电路</a:t>
            </a:r>
            <a:r>
              <a:rPr lang="zh-CN" altLang="en-US" sz="1800" dirty="0" smtClean="0"/>
              <a:t>实现逻辑</a:t>
            </a:r>
            <a:r>
              <a:rPr lang="zh-CN" altLang="en-US" sz="1800" dirty="0" smtClean="0"/>
              <a:t>功能的方式，逻辑门的种类有关（可优化的）</a:t>
            </a:r>
            <a:endParaRPr lang="en-US" altLang="zh-CN" sz="1800" dirty="0" smtClean="0"/>
          </a:p>
          <a:p>
            <a:pPr lvl="1"/>
            <a:r>
              <a:rPr lang="zh-CN" altLang="en-US" sz="1800" dirty="0" smtClean="0"/>
              <a:t>跟输入模式有关，例如多</a:t>
            </a:r>
            <a:r>
              <a:rPr lang="zh-CN" altLang="en-US" sz="1800" dirty="0" smtClean="0"/>
              <a:t>个输入同时跳</a:t>
            </a:r>
            <a:r>
              <a:rPr lang="zh-CN" altLang="en-US" sz="1800" dirty="0" smtClean="0"/>
              <a:t>变（物理本征和运用相关）</a:t>
            </a:r>
            <a:endParaRPr lang="en-US" altLang="zh-CN" sz="1800" dirty="0" smtClean="0"/>
          </a:p>
          <a:p>
            <a:r>
              <a:rPr lang="zh-CN" altLang="en-US" sz="1800" dirty="0" smtClean="0"/>
              <a:t>可通过改变逻辑表式，优化电路构成部分消除冒险。（设计目标折中）</a:t>
            </a:r>
            <a:endParaRPr lang="en-US" altLang="zh-CN" sz="1800" dirty="0" smtClean="0"/>
          </a:p>
        </p:txBody>
      </p:sp>
      <p:pic>
        <p:nvPicPr>
          <p:cNvPr id="4" name="Picture 3" descr="AACXWXB0"/>
          <p:cNvPicPr>
            <a:picLocks noChangeAspect="1" noChangeArrowheads="1"/>
          </p:cNvPicPr>
          <p:nvPr/>
        </p:nvPicPr>
        <p:blipFill>
          <a:blip r:embed="rId2" cstate="print"/>
          <a:srcRect/>
          <a:stretch>
            <a:fillRect/>
          </a:stretch>
        </p:blipFill>
        <p:spPr bwMode="auto">
          <a:xfrm>
            <a:off x="467544" y="2924944"/>
            <a:ext cx="4104834" cy="1656184"/>
          </a:xfrm>
          <a:prstGeom prst="rect">
            <a:avLst/>
          </a:prstGeom>
          <a:noFill/>
        </p:spPr>
      </p:pic>
      <p:pic>
        <p:nvPicPr>
          <p:cNvPr id="5" name="Picture 3" descr="AACXWXL0"/>
          <p:cNvPicPr>
            <a:picLocks noChangeAspect="1" noChangeArrowheads="1"/>
          </p:cNvPicPr>
          <p:nvPr/>
        </p:nvPicPr>
        <p:blipFill>
          <a:blip r:embed="rId3" cstate="print"/>
          <a:srcRect/>
          <a:stretch>
            <a:fillRect/>
          </a:stretch>
        </p:blipFill>
        <p:spPr bwMode="auto">
          <a:xfrm>
            <a:off x="5508104" y="2996952"/>
            <a:ext cx="3168352" cy="1611979"/>
          </a:xfrm>
          <a:prstGeom prst="rect">
            <a:avLst/>
          </a:prstGeom>
          <a:noFill/>
        </p:spPr>
      </p:pic>
      <p:pic>
        <p:nvPicPr>
          <p:cNvPr id="6" name="Picture 4" descr="AAJECRC0"/>
          <p:cNvPicPr>
            <a:picLocks noChangeAspect="1" noChangeArrowheads="1"/>
          </p:cNvPicPr>
          <p:nvPr/>
        </p:nvPicPr>
        <p:blipFill>
          <a:blip r:embed="rId4" cstate="print"/>
          <a:srcRect/>
          <a:stretch>
            <a:fillRect/>
          </a:stretch>
        </p:blipFill>
        <p:spPr bwMode="auto">
          <a:xfrm>
            <a:off x="179512" y="4437112"/>
            <a:ext cx="4548435" cy="2039558"/>
          </a:xfrm>
          <a:prstGeom prst="rect">
            <a:avLst/>
          </a:prstGeom>
          <a:noFill/>
        </p:spPr>
      </p:pic>
      <p:pic>
        <p:nvPicPr>
          <p:cNvPr id="7" name="Picture 3" descr="AAJECRE0"/>
          <p:cNvPicPr>
            <a:picLocks noChangeAspect="1" noChangeArrowheads="1"/>
          </p:cNvPicPr>
          <p:nvPr/>
        </p:nvPicPr>
        <p:blipFill>
          <a:blip r:embed="rId5" cstate="print"/>
          <a:srcRect/>
          <a:stretch>
            <a:fillRect/>
          </a:stretch>
        </p:blipFill>
        <p:spPr bwMode="auto">
          <a:xfrm>
            <a:off x="5508104" y="4509120"/>
            <a:ext cx="2952328" cy="1632464"/>
          </a:xfrm>
          <a:prstGeom prst="rect">
            <a:avLst/>
          </a:prstGeom>
          <a:noFill/>
        </p:spPr>
      </p:pic>
      <p:sp>
        <p:nvSpPr>
          <p:cNvPr id="8" name="TextBox 7"/>
          <p:cNvSpPr txBox="1"/>
          <p:nvPr/>
        </p:nvSpPr>
        <p:spPr>
          <a:xfrm>
            <a:off x="3274840" y="548680"/>
            <a:ext cx="5869160" cy="892552"/>
          </a:xfrm>
          <a:prstGeom prst="rect">
            <a:avLst/>
          </a:prstGeom>
          <a:noFill/>
        </p:spPr>
        <p:txBody>
          <a:bodyPr wrap="square" rtlCol="0">
            <a:spAutoFit/>
          </a:bodyPr>
          <a:lstStyle/>
          <a:p>
            <a:endParaRPr lang="en-US" altLang="zh-CN" sz="1200" dirty="0" smtClean="0">
              <a:solidFill>
                <a:srgbClr val="FF0000"/>
              </a:solidFill>
            </a:endParaRPr>
          </a:p>
          <a:p>
            <a:r>
              <a:rPr lang="en-US" altLang="zh-CN" sz="2000" dirty="0" smtClean="0">
                <a:solidFill>
                  <a:srgbClr val="FF0000"/>
                </a:solidFill>
              </a:rPr>
              <a:t>Q</a:t>
            </a:r>
            <a:r>
              <a:rPr lang="zh-CN" altLang="en-US" sz="2000" dirty="0" smtClean="0">
                <a:solidFill>
                  <a:srgbClr val="FF0000"/>
                </a:solidFill>
              </a:rPr>
              <a:t>：如何消除冒险？能否全部消除冒险？消除的代价是什么？</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关于冒险的讨论</a:t>
            </a:r>
            <a:endParaRPr lang="zh-CN" altLang="en-US" dirty="0"/>
          </a:p>
        </p:txBody>
      </p:sp>
      <p:sp>
        <p:nvSpPr>
          <p:cNvPr id="3" name="内容占位符 2"/>
          <p:cNvSpPr>
            <a:spLocks noGrp="1"/>
          </p:cNvSpPr>
          <p:nvPr>
            <p:ph idx="1"/>
          </p:nvPr>
        </p:nvSpPr>
        <p:spPr/>
        <p:txBody>
          <a:bodyPr/>
          <a:lstStyle/>
          <a:p>
            <a:r>
              <a:rPr lang="zh-CN" altLang="en-US" dirty="0" smtClean="0"/>
              <a:t>知道了冒险的产生的原因，可以进行有针对性设计以消除冒险，消除输出上的毛刺，保证系统功能的正确性。</a:t>
            </a:r>
            <a:endParaRPr lang="en-US" altLang="zh-CN" dirty="0" smtClean="0"/>
          </a:p>
          <a:p>
            <a:pPr lvl="1"/>
            <a:r>
              <a:rPr lang="zh-CN" altLang="en-US" dirty="0" smtClean="0"/>
              <a:t>对逻辑函数进行等效变化，添加一些冗余项等方法，可以在保证逻辑功能正确的同时消除冒险</a:t>
            </a:r>
            <a:endParaRPr lang="en-US" altLang="zh-CN" dirty="0" smtClean="0"/>
          </a:p>
          <a:p>
            <a:pPr lvl="1"/>
            <a:r>
              <a:rPr lang="zh-CN" altLang="en-US" dirty="0" smtClean="0"/>
              <a:t>将多级逻辑电路化简为两级逻辑，并消除各种冒险</a:t>
            </a:r>
            <a:endParaRPr lang="en-US" altLang="zh-CN" dirty="0" smtClean="0"/>
          </a:p>
          <a:p>
            <a:pPr lvl="1"/>
            <a:r>
              <a:rPr lang="zh-CN" altLang="en-US" dirty="0" smtClean="0"/>
              <a:t>代价是需要额外的门</a:t>
            </a:r>
            <a:endParaRPr lang="en-US" altLang="zh-CN" dirty="0" smtClean="0"/>
          </a:p>
          <a:p>
            <a:r>
              <a:rPr lang="zh-CN" altLang="en-US" dirty="0" smtClean="0"/>
              <a:t>在现实设计中，由于系统需求，很难做到完全消除冒险</a:t>
            </a:r>
            <a:endParaRPr lang="en-US" altLang="zh-CN" dirty="0" smtClean="0"/>
          </a:p>
          <a:p>
            <a:pPr lvl="1"/>
            <a:r>
              <a:rPr lang="zh-CN" altLang="en-US" dirty="0" smtClean="0"/>
              <a:t>为了实现复杂的功能和设计指标，往往需要多级逻辑</a:t>
            </a:r>
            <a:r>
              <a:rPr lang="zh-CN" altLang="en-US" dirty="0" smtClean="0"/>
              <a:t>实现，分析困难，难以优化</a:t>
            </a:r>
            <a:endParaRPr lang="en-US" altLang="zh-CN" dirty="0" smtClean="0"/>
          </a:p>
          <a:p>
            <a:pPr lvl="1"/>
            <a:r>
              <a:rPr lang="zh-CN" altLang="en-US" dirty="0" smtClean="0"/>
              <a:t>电路实际工作受线延迟、输入模式、工艺偏差、温度偏差、工作电压等多种因素有关</a:t>
            </a:r>
            <a:endParaRPr lang="en-US" altLang="zh-CN" dirty="0" smtClean="0"/>
          </a:p>
          <a:p>
            <a:pPr lvl="1"/>
            <a:r>
              <a:rPr lang="zh-CN" altLang="en-US" dirty="0" smtClean="0"/>
              <a:t>有些冒险没法消除</a:t>
            </a:r>
            <a:endParaRPr lang="en-US" altLang="zh-CN" dirty="0" smtClean="0"/>
          </a:p>
          <a:p>
            <a:r>
              <a:rPr lang="zh-CN" altLang="en-US" dirty="0" smtClean="0"/>
              <a:t>采用同步时序逻辑的设计方案，只要电路符合时序设计要求，就可以不关心其中的组合电路是否存在的冒险。</a:t>
            </a:r>
            <a:endParaRPr lang="en-US" altLang="zh-CN" dirty="0" smtClean="0"/>
          </a:p>
          <a:p>
            <a:pPr lvl="1">
              <a:buNone/>
            </a:pPr>
            <a:endParaRPr lang="en-US" altLang="zh-CN" dirty="0" smtClean="0"/>
          </a:p>
          <a:p>
            <a:endParaRPr lang="zh-CN" altLang="en-US" dirty="0"/>
          </a:p>
        </p:txBody>
      </p:sp>
      <p:sp>
        <p:nvSpPr>
          <p:cNvPr id="4" name="TextBox 3"/>
          <p:cNvSpPr txBox="1"/>
          <p:nvPr/>
        </p:nvSpPr>
        <p:spPr>
          <a:xfrm>
            <a:off x="539552" y="5949280"/>
            <a:ext cx="5869160" cy="584775"/>
          </a:xfrm>
          <a:prstGeom prst="rect">
            <a:avLst/>
          </a:prstGeom>
          <a:noFill/>
        </p:spPr>
        <p:txBody>
          <a:bodyPr wrap="square" rtlCol="0">
            <a:spAutoFit/>
          </a:bodyPr>
          <a:lstStyle/>
          <a:p>
            <a:endParaRPr lang="en-US" altLang="zh-CN" sz="1200" dirty="0" smtClean="0">
              <a:solidFill>
                <a:srgbClr val="FF0000"/>
              </a:solidFill>
            </a:endParaRPr>
          </a:p>
          <a:p>
            <a:r>
              <a:rPr lang="en-US" altLang="zh-CN" sz="2000" dirty="0" smtClean="0">
                <a:solidFill>
                  <a:srgbClr val="FF0000"/>
                </a:solidFill>
              </a:rPr>
              <a:t>Q:</a:t>
            </a:r>
            <a:r>
              <a:rPr lang="zh-CN" altLang="en-US" sz="2000" dirty="0" smtClean="0">
                <a:solidFill>
                  <a:srgbClr val="FF0000"/>
                </a:solidFill>
              </a:rPr>
              <a:t>数字</a:t>
            </a:r>
            <a:r>
              <a:rPr lang="en-US" altLang="zh-CN" sz="2000" dirty="0" smtClean="0">
                <a:solidFill>
                  <a:srgbClr val="FF0000"/>
                </a:solidFill>
              </a:rPr>
              <a:t>IC</a:t>
            </a:r>
            <a:r>
              <a:rPr lang="zh-CN" altLang="en-US" sz="2000" dirty="0" smtClean="0">
                <a:solidFill>
                  <a:srgbClr val="FF0000"/>
                </a:solidFill>
              </a:rPr>
              <a:t>是否可以</a:t>
            </a:r>
            <a:r>
              <a:rPr lang="zh-CN" altLang="en-US" sz="2000" dirty="0" smtClean="0">
                <a:solidFill>
                  <a:srgbClr val="FF0000"/>
                </a:solidFill>
              </a:rPr>
              <a:t>只用组合逻辑来实现。</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时序逻辑</a:t>
            </a:r>
            <a:endParaRPr lang="zh-CN" altLang="en-US" dirty="0"/>
          </a:p>
        </p:txBody>
      </p:sp>
      <p:sp>
        <p:nvSpPr>
          <p:cNvPr id="3" name="内容占位符 2"/>
          <p:cNvSpPr>
            <a:spLocks noGrp="1"/>
          </p:cNvSpPr>
          <p:nvPr>
            <p:ph idx="1"/>
          </p:nvPr>
        </p:nvSpPr>
        <p:spPr/>
        <p:txBody>
          <a:bodyPr/>
          <a:lstStyle/>
          <a:p>
            <a:r>
              <a:rPr lang="zh-CN" altLang="en-US" sz="2000" dirty="0" smtClean="0"/>
              <a:t>时序电路</a:t>
            </a:r>
            <a:r>
              <a:rPr lang="en-US" altLang="zh-CN" sz="2000" dirty="0" smtClean="0"/>
              <a:t>/</a:t>
            </a:r>
            <a:r>
              <a:rPr lang="zh-CN" altLang="en-US" sz="2000" dirty="0" smtClean="0"/>
              <a:t>逻辑的定义：</a:t>
            </a:r>
            <a:endParaRPr lang="en-US" altLang="zh-CN" sz="2000" dirty="0" smtClean="0"/>
          </a:p>
          <a:p>
            <a:pPr lvl="1"/>
            <a:r>
              <a:rPr lang="en-US" altLang="zh-CN" sz="1600" dirty="0" smtClean="0"/>
              <a:t>In digital circuit theory, sequential logic is a type of logic circuit whose output depends not only on the present value of its input signals but on the sequence of past inputs, the input history as well</a:t>
            </a:r>
            <a:r>
              <a:rPr lang="zh-CN" altLang="en-US" sz="1600" dirty="0" smtClean="0"/>
              <a:t>。</a:t>
            </a:r>
            <a:r>
              <a:rPr lang="en-US" altLang="zh-CN" sz="1600" dirty="0" smtClean="0"/>
              <a:t>This is in contrast to combinational logic, whose output is a function of only the present input. That is, sequential logic has state (memory) while combinational logic does not.</a:t>
            </a:r>
          </a:p>
          <a:p>
            <a:pPr lvl="1"/>
            <a:r>
              <a:rPr lang="en-US" altLang="zh-CN" sz="1600" dirty="0" smtClean="0"/>
              <a:t>Sequential logic is used to construct finite state machines, a basic building block in all digital circuitry. Virtually all circuits in practical digital devices are a mixture of combinational and sequential logic.  </a:t>
            </a:r>
          </a:p>
          <a:p>
            <a:pPr lvl="1"/>
            <a:r>
              <a:rPr lang="en-US" altLang="zh-CN" sz="1600" dirty="0" smtClean="0"/>
              <a:t>Sequential Circuits are built out of combinational logic and one or more memory/storage elements.</a:t>
            </a:r>
          </a:p>
          <a:p>
            <a:r>
              <a:rPr lang="zh-CN" altLang="en-US" sz="2000" dirty="0" smtClean="0"/>
              <a:t>时序逻辑</a:t>
            </a:r>
            <a:r>
              <a:rPr lang="en-US" altLang="zh-CN" sz="2000" dirty="0" smtClean="0"/>
              <a:t>=memory </a:t>
            </a:r>
            <a:r>
              <a:rPr lang="zh-CN" altLang="en-US" sz="2000" dirty="0" smtClean="0"/>
              <a:t>器件</a:t>
            </a:r>
            <a:r>
              <a:rPr lang="en-US" altLang="zh-CN" sz="2000" dirty="0" smtClean="0"/>
              <a:t>+</a:t>
            </a:r>
            <a:r>
              <a:rPr lang="zh-CN" altLang="en-US" sz="2000" smtClean="0"/>
              <a:t>组合逻辑</a:t>
            </a:r>
            <a:endParaRPr lang="en-US" altLang="zh-CN" sz="2000" dirty="0" smtClean="0"/>
          </a:p>
          <a:p>
            <a:r>
              <a:rPr lang="zh-CN" altLang="en-US" sz="2000" dirty="0" smtClean="0"/>
              <a:t>相对</a:t>
            </a:r>
            <a:r>
              <a:rPr lang="en-US" altLang="zh-CN" sz="2000" dirty="0" smtClean="0"/>
              <a:t>VLSI</a:t>
            </a:r>
            <a:r>
              <a:rPr lang="zh-CN" altLang="en-US" sz="2000" dirty="0" smtClean="0"/>
              <a:t>基本都由时序逻辑构成</a:t>
            </a:r>
            <a:endParaRPr lang="en-US" altLang="zh-CN" sz="2000" dirty="0" smtClean="0"/>
          </a:p>
          <a:p>
            <a:pPr lvl="1"/>
            <a:r>
              <a:rPr lang="en-US" altLang="zh-CN" sz="1600" dirty="0" smtClean="0"/>
              <a:t>FSM</a:t>
            </a:r>
            <a:r>
              <a:rPr lang="zh-CN" altLang="en-US" sz="1600" dirty="0" smtClean="0"/>
              <a:t>是一种简单的时序逻辑</a:t>
            </a:r>
            <a:endParaRPr lang="en-US" altLang="zh-CN" sz="1600" dirty="0" smtClean="0"/>
          </a:p>
          <a:p>
            <a:endParaRPr lang="zh-CN" altLang="en-US" sz="1800" dirty="0"/>
          </a:p>
        </p:txBody>
      </p:sp>
      <p:pic>
        <p:nvPicPr>
          <p:cNvPr id="4" name="Picture 3" descr="AACXWYV0"/>
          <p:cNvPicPr>
            <a:picLocks noChangeAspect="1" noChangeArrowheads="1"/>
          </p:cNvPicPr>
          <p:nvPr/>
        </p:nvPicPr>
        <p:blipFill>
          <a:blip r:embed="rId2" cstate="print"/>
          <a:srcRect/>
          <a:stretch>
            <a:fillRect/>
          </a:stretch>
        </p:blipFill>
        <p:spPr bwMode="auto">
          <a:xfrm>
            <a:off x="5076056" y="4293096"/>
            <a:ext cx="3888432" cy="1988837"/>
          </a:xfrm>
          <a:prstGeom prst="rect">
            <a:avLst/>
          </a:prstGeom>
          <a:noFill/>
        </p:spPr>
      </p:pic>
      <p:pic>
        <p:nvPicPr>
          <p:cNvPr id="17063938" name="Picture 2"/>
          <p:cNvPicPr>
            <a:picLocks noChangeAspect="1" noChangeArrowheads="1"/>
          </p:cNvPicPr>
          <p:nvPr/>
        </p:nvPicPr>
        <p:blipFill>
          <a:blip r:embed="rId3" cstate="print"/>
          <a:srcRect/>
          <a:stretch>
            <a:fillRect/>
          </a:stretch>
        </p:blipFill>
        <p:spPr bwMode="auto">
          <a:xfrm>
            <a:off x="1331640" y="5013176"/>
            <a:ext cx="2448272" cy="1388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a:t>
            </a:r>
            <a:r>
              <a:rPr lang="en-US" altLang="zh-CN" dirty="0" smtClean="0"/>
              <a:t>/</a:t>
            </a:r>
            <a:r>
              <a:rPr lang="zh-CN" altLang="en-US" dirty="0" smtClean="0"/>
              <a:t>异步时序逻辑</a:t>
            </a:r>
            <a:endParaRPr lang="zh-CN" altLang="en-US" dirty="0"/>
          </a:p>
        </p:txBody>
      </p:sp>
      <p:sp>
        <p:nvSpPr>
          <p:cNvPr id="3" name="内容占位符 2"/>
          <p:cNvSpPr>
            <a:spLocks noGrp="1"/>
          </p:cNvSpPr>
          <p:nvPr>
            <p:ph idx="1"/>
          </p:nvPr>
        </p:nvSpPr>
        <p:spPr/>
        <p:txBody>
          <a:bodyPr/>
          <a:lstStyle/>
          <a:p>
            <a:r>
              <a:rPr lang="zh-CN" altLang="en-US" sz="1800" dirty="0" smtClean="0"/>
              <a:t>时序逻辑还可进一步分为同步（时序）逻辑</a:t>
            </a:r>
            <a:r>
              <a:rPr lang="en-US" altLang="zh-CN" sz="1800" dirty="0" smtClean="0"/>
              <a:t>/</a:t>
            </a:r>
            <a:r>
              <a:rPr lang="zh-CN" altLang="en-US" sz="1800" dirty="0" smtClean="0"/>
              <a:t>异步（时序）逻辑。</a:t>
            </a:r>
            <a:endParaRPr lang="en-US" altLang="zh-CN" sz="1800" dirty="0" smtClean="0"/>
          </a:p>
          <a:p>
            <a:r>
              <a:rPr lang="zh-CN" altLang="en-US" sz="1800" dirty="0" smtClean="0"/>
              <a:t>同步逻辑：</a:t>
            </a:r>
            <a:endParaRPr lang="en-US" altLang="zh-CN" sz="1800" dirty="0" smtClean="0"/>
          </a:p>
          <a:p>
            <a:pPr lvl="1"/>
            <a:r>
              <a:rPr lang="en-US" altLang="zh-CN" sz="1600" dirty="0" smtClean="0"/>
              <a:t>A synchronous circuit is a digital circuit in which the changes in the state of memory elements are synchronized by a clock signal. </a:t>
            </a:r>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endParaRPr lang="en-US" altLang="zh-CN" sz="1600" dirty="0" smtClean="0"/>
          </a:p>
          <a:p>
            <a:pPr lvl="1"/>
            <a:r>
              <a:rPr lang="zh-CN" altLang="en-US" sz="1600" dirty="0" smtClean="0"/>
              <a:t>由于分析简单、</a:t>
            </a:r>
            <a:r>
              <a:rPr lang="en-US" altLang="zh-CN" sz="1600" dirty="0" smtClean="0"/>
              <a:t>EDA</a:t>
            </a:r>
            <a:r>
              <a:rPr lang="zh-CN" altLang="en-US" sz="1600" dirty="0" smtClean="0"/>
              <a:t>工具成熟是目前常用的数字电路实现模式。除特殊情况外，我们通常考虑的都是同步逻辑实现。</a:t>
            </a:r>
            <a:endParaRPr lang="en-US" altLang="zh-CN" sz="1600" dirty="0" smtClean="0"/>
          </a:p>
          <a:p>
            <a:pPr lvl="1"/>
            <a:r>
              <a:rPr lang="zh-CN" altLang="en-US" sz="1600" dirty="0" smtClean="0"/>
              <a:t>主要形式是由时钟控制的存贮单元</a:t>
            </a:r>
            <a:r>
              <a:rPr lang="en-US" altLang="zh-CN" sz="1600" dirty="0" smtClean="0"/>
              <a:t>+</a:t>
            </a:r>
            <a:r>
              <a:rPr lang="zh-CN" altLang="en-US" sz="1600" dirty="0" smtClean="0"/>
              <a:t>无直接反馈的组合逻辑构成，也就是一种常说的</a:t>
            </a:r>
            <a:r>
              <a:rPr lang="en-US" altLang="zh-CN" sz="1600" dirty="0" smtClean="0"/>
              <a:t>RTL</a:t>
            </a:r>
            <a:r>
              <a:rPr lang="zh-CN" altLang="en-US" sz="1600" dirty="0" smtClean="0"/>
              <a:t>的形式。</a:t>
            </a:r>
            <a:endParaRPr lang="en-US" altLang="zh-CN" sz="1600" dirty="0" smtClean="0"/>
          </a:p>
          <a:p>
            <a:pPr lvl="1"/>
            <a:endParaRPr lang="zh-CN" altLang="en-US" sz="1600" dirty="0"/>
          </a:p>
        </p:txBody>
      </p:sp>
      <p:pic>
        <p:nvPicPr>
          <p:cNvPr id="17017859" name="Picture 3"/>
          <p:cNvPicPr>
            <a:picLocks noChangeAspect="1" noChangeArrowheads="1"/>
          </p:cNvPicPr>
          <p:nvPr/>
        </p:nvPicPr>
        <p:blipFill>
          <a:blip r:embed="rId2" cstate="print"/>
          <a:srcRect/>
          <a:stretch>
            <a:fillRect/>
          </a:stretch>
        </p:blipFill>
        <p:spPr bwMode="auto">
          <a:xfrm>
            <a:off x="971600" y="2132856"/>
            <a:ext cx="6624736" cy="2064952"/>
          </a:xfrm>
          <a:prstGeom prst="rect">
            <a:avLst/>
          </a:prstGeom>
          <a:noFill/>
          <a:ln w="9525">
            <a:noFill/>
            <a:miter lim="800000"/>
            <a:headEnd/>
            <a:tailEnd/>
          </a:ln>
        </p:spPr>
      </p:pic>
      <p:pic>
        <p:nvPicPr>
          <p:cNvPr id="17017862" name="Picture 6"/>
          <p:cNvPicPr>
            <a:picLocks noChangeAspect="1" noChangeArrowheads="1"/>
          </p:cNvPicPr>
          <p:nvPr/>
        </p:nvPicPr>
        <p:blipFill>
          <a:blip r:embed="rId3" cstate="print"/>
          <a:srcRect/>
          <a:stretch>
            <a:fillRect/>
          </a:stretch>
        </p:blipFill>
        <p:spPr bwMode="auto">
          <a:xfrm>
            <a:off x="1403648" y="3789041"/>
            <a:ext cx="4320480" cy="14492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异步逻辑</a:t>
            </a:r>
            <a:endParaRPr lang="zh-CN" altLang="en-US" dirty="0"/>
          </a:p>
        </p:txBody>
      </p:sp>
      <p:sp>
        <p:nvSpPr>
          <p:cNvPr id="3" name="内容占位符 2"/>
          <p:cNvSpPr>
            <a:spLocks noGrp="1"/>
          </p:cNvSpPr>
          <p:nvPr>
            <p:ph idx="1"/>
          </p:nvPr>
        </p:nvSpPr>
        <p:spPr/>
        <p:txBody>
          <a:bodyPr/>
          <a:lstStyle/>
          <a:p>
            <a:r>
              <a:rPr lang="zh-CN" altLang="en-US" dirty="0" smtClean="0"/>
              <a:t>异步逻辑：</a:t>
            </a:r>
            <a:endParaRPr lang="en-US" altLang="zh-CN" dirty="0" smtClean="0"/>
          </a:p>
          <a:p>
            <a:pPr lvl="1"/>
            <a:r>
              <a:rPr lang="en-US" altLang="zh-CN" dirty="0" smtClean="0"/>
              <a:t>there is no clock signal, and the state of the circuit changes as soon as the inputs change.</a:t>
            </a:r>
          </a:p>
          <a:p>
            <a:pPr lvl="1"/>
            <a:endParaRPr lang="en-US" altLang="zh-CN" dirty="0" smtClean="0"/>
          </a:p>
          <a:p>
            <a:pPr lvl="1"/>
            <a:endParaRPr lang="en-US" altLang="zh-CN" dirty="0" smtClean="0"/>
          </a:p>
          <a:p>
            <a:pPr lvl="1"/>
            <a:endParaRPr lang="en-US" altLang="zh-CN" dirty="0" smtClean="0"/>
          </a:p>
          <a:p>
            <a:pPr lvl="1"/>
            <a:r>
              <a:rPr lang="zh-CN" altLang="en-US" dirty="0" smtClean="0"/>
              <a:t>某些数字系统的异步逻辑实现，相对于同步逻辑设计，在某些方面，具有一定的优势。但一般由于设计分析困难，没有成熟的</a:t>
            </a:r>
            <a:r>
              <a:rPr lang="en-US" altLang="zh-CN" dirty="0" smtClean="0"/>
              <a:t>EDA</a:t>
            </a:r>
            <a:r>
              <a:rPr lang="zh-CN" altLang="en-US" dirty="0" smtClean="0"/>
              <a:t>工具，只在小部分设计或特定领域使用（如多时钟域）。</a:t>
            </a:r>
            <a:endParaRPr lang="en-US" altLang="zh-CN" dirty="0" smtClean="0"/>
          </a:p>
          <a:p>
            <a:pPr lvl="1"/>
            <a:endParaRPr lang="en-US" altLang="zh-CN" dirty="0" smtClean="0"/>
          </a:p>
          <a:p>
            <a:pPr lvl="1"/>
            <a:endParaRPr lang="en-US" altLang="zh-CN" dirty="0" smtClean="0"/>
          </a:p>
          <a:p>
            <a:pPr lvl="1"/>
            <a:endParaRPr lang="en-US" altLang="zh-CN" dirty="0" smtClean="0"/>
          </a:p>
          <a:p>
            <a:endParaRPr lang="zh-CN" altLang="en-US" dirty="0"/>
          </a:p>
        </p:txBody>
      </p:sp>
      <p:pic>
        <p:nvPicPr>
          <p:cNvPr id="17018882" name="Picture 2"/>
          <p:cNvPicPr>
            <a:picLocks noChangeAspect="1" noChangeArrowheads="1"/>
          </p:cNvPicPr>
          <p:nvPr/>
        </p:nvPicPr>
        <p:blipFill>
          <a:blip r:embed="rId2" cstate="print"/>
          <a:srcRect/>
          <a:stretch>
            <a:fillRect/>
          </a:stretch>
        </p:blipFill>
        <p:spPr bwMode="auto">
          <a:xfrm>
            <a:off x="611560" y="2132856"/>
            <a:ext cx="7838777" cy="1008112"/>
          </a:xfrm>
          <a:prstGeom prst="rect">
            <a:avLst/>
          </a:prstGeom>
          <a:noFill/>
          <a:ln w="9525">
            <a:noFill/>
            <a:miter lim="800000"/>
            <a:headEnd/>
            <a:tailEnd/>
          </a:ln>
        </p:spPr>
      </p:pic>
      <p:pic>
        <p:nvPicPr>
          <p:cNvPr id="17018883" name="Picture 3"/>
          <p:cNvPicPr>
            <a:picLocks noChangeAspect="1" noChangeArrowheads="1"/>
          </p:cNvPicPr>
          <p:nvPr/>
        </p:nvPicPr>
        <p:blipFill>
          <a:blip r:embed="rId3" cstate="print"/>
          <a:srcRect/>
          <a:stretch>
            <a:fillRect/>
          </a:stretch>
        </p:blipFill>
        <p:spPr bwMode="auto">
          <a:xfrm>
            <a:off x="971600" y="4149080"/>
            <a:ext cx="4536504" cy="2298620"/>
          </a:xfrm>
          <a:prstGeom prst="rect">
            <a:avLst/>
          </a:prstGeom>
          <a:noFill/>
          <a:ln w="9525">
            <a:noFill/>
            <a:miter lim="800000"/>
            <a:headEnd/>
            <a:tailEnd/>
          </a:ln>
        </p:spPr>
      </p:pic>
      <p:grpSp>
        <p:nvGrpSpPr>
          <p:cNvPr id="4" name="组合 9"/>
          <p:cNvGrpSpPr/>
          <p:nvPr/>
        </p:nvGrpSpPr>
        <p:grpSpPr>
          <a:xfrm>
            <a:off x="3851920" y="4725144"/>
            <a:ext cx="5040560" cy="1200329"/>
            <a:chOff x="3851920" y="4725144"/>
            <a:chExt cx="5040560" cy="1200329"/>
          </a:xfrm>
        </p:grpSpPr>
        <p:sp>
          <p:nvSpPr>
            <p:cNvPr id="6" name="矩形 5"/>
            <p:cNvSpPr/>
            <p:nvPr/>
          </p:nvSpPr>
          <p:spPr>
            <a:xfrm>
              <a:off x="3851920" y="5013176"/>
              <a:ext cx="792088" cy="64807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下箭头 6"/>
            <p:cNvSpPr/>
            <p:nvPr/>
          </p:nvSpPr>
          <p:spPr>
            <a:xfrm rot="3905461">
              <a:off x="4798702" y="4911070"/>
              <a:ext cx="255312" cy="5040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580112" y="4725144"/>
              <a:ext cx="3312368" cy="1200329"/>
            </a:xfrm>
            <a:prstGeom prst="rect">
              <a:avLst/>
            </a:prstGeom>
            <a:noFill/>
          </p:spPr>
          <p:txBody>
            <a:bodyPr wrap="square" rtlCol="0">
              <a:spAutoFit/>
            </a:bodyPr>
            <a:lstStyle/>
            <a:p>
              <a:r>
                <a:rPr lang="zh-CN" altLang="en-US" dirty="0" smtClean="0"/>
                <a:t>有多种因素会导致电路成为异步的，例如</a:t>
              </a:r>
              <a:r>
                <a:rPr lang="en-US" altLang="zh-CN" dirty="0" smtClean="0"/>
                <a:t>: </a:t>
              </a:r>
              <a:r>
                <a:rPr lang="zh-CN" altLang="en-US" dirty="0" smtClean="0"/>
                <a:t>组合电路（非存储器件实现）中有输出反馈到输入并形成双稳态。</a:t>
              </a:r>
              <a:endParaRPr lang="zh-CN" altLang="en-US" dirty="0"/>
            </a:p>
          </p:txBody>
        </p:sp>
      </p:grpSp>
      <p:sp>
        <p:nvSpPr>
          <p:cNvPr id="11" name="TextBox 10"/>
          <p:cNvSpPr txBox="1"/>
          <p:nvPr/>
        </p:nvSpPr>
        <p:spPr>
          <a:xfrm>
            <a:off x="3275856" y="476672"/>
            <a:ext cx="4824536" cy="400110"/>
          </a:xfrm>
          <a:prstGeom prst="rect">
            <a:avLst/>
          </a:prstGeom>
          <a:noFill/>
        </p:spPr>
        <p:txBody>
          <a:bodyPr wrap="square" rtlCol="0">
            <a:spAutoFit/>
          </a:bodyPr>
          <a:lstStyle/>
          <a:p>
            <a:r>
              <a:rPr lang="zh-CN" altLang="en-US" sz="2000" dirty="0" smtClean="0">
                <a:solidFill>
                  <a:srgbClr val="FF0000"/>
                </a:solidFill>
              </a:rPr>
              <a:t>同步时序逻辑可看成异步时序逻辑的特例</a:t>
            </a:r>
            <a:endParaRPr lang="en-US" altLang="zh-CN" sz="20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存储单元（</a:t>
            </a:r>
            <a:r>
              <a:rPr lang="en-US" altLang="zh-CN" dirty="0" smtClean="0"/>
              <a:t>Memory</a:t>
            </a:r>
            <a:r>
              <a:rPr lang="zh-CN" altLang="en-US" dirty="0" smtClean="0"/>
              <a:t>单元）</a:t>
            </a:r>
            <a:endParaRPr lang="zh-CN" altLang="en-US" dirty="0"/>
          </a:p>
        </p:txBody>
      </p:sp>
      <p:sp>
        <p:nvSpPr>
          <p:cNvPr id="3" name="内容占位符 2"/>
          <p:cNvSpPr>
            <a:spLocks noGrp="1"/>
          </p:cNvSpPr>
          <p:nvPr>
            <p:ph idx="1"/>
          </p:nvPr>
        </p:nvSpPr>
        <p:spPr/>
        <p:txBody>
          <a:bodyPr/>
          <a:lstStyle/>
          <a:p>
            <a:r>
              <a:rPr lang="en-US" altLang="zh-CN" dirty="0" smtClean="0"/>
              <a:t>RS</a:t>
            </a:r>
            <a:r>
              <a:rPr lang="zh-CN" altLang="en-US" dirty="0" smtClean="0"/>
              <a:t>触发器</a:t>
            </a:r>
            <a:endParaRPr lang="zh-CN" altLang="en-US" dirty="0"/>
          </a:p>
        </p:txBody>
      </p:sp>
      <p:pic>
        <p:nvPicPr>
          <p:cNvPr id="4" name="Picture 3" descr="AACXWYH0"/>
          <p:cNvPicPr>
            <a:picLocks noChangeAspect="1" noChangeArrowheads="1"/>
          </p:cNvPicPr>
          <p:nvPr/>
        </p:nvPicPr>
        <p:blipFill>
          <a:blip r:embed="rId3" cstate="print"/>
          <a:srcRect/>
          <a:stretch>
            <a:fillRect/>
          </a:stretch>
        </p:blipFill>
        <p:spPr bwMode="auto">
          <a:xfrm>
            <a:off x="1187624" y="1844824"/>
            <a:ext cx="5817265" cy="4425478"/>
          </a:xfrm>
          <a:prstGeom prst="rect">
            <a:avLst/>
          </a:prstGeom>
          <a:noFill/>
        </p:spPr>
      </p:pic>
      <p:sp>
        <p:nvSpPr>
          <p:cNvPr id="5" name="矩形 4"/>
          <p:cNvSpPr/>
          <p:nvPr/>
        </p:nvSpPr>
        <p:spPr>
          <a:xfrm>
            <a:off x="2411760" y="4221088"/>
            <a:ext cx="1080120"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5436096" y="5229200"/>
            <a:ext cx="792088" cy="28803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锁存器：</a:t>
            </a:r>
            <a:r>
              <a:rPr lang="en-US" altLang="zh-CN" dirty="0" smtClean="0"/>
              <a:t>Latch</a:t>
            </a:r>
            <a:endParaRPr lang="zh-CN" altLang="en-US" dirty="0"/>
          </a:p>
        </p:txBody>
      </p:sp>
      <p:sp>
        <p:nvSpPr>
          <p:cNvPr id="3" name="内容占位符 2"/>
          <p:cNvSpPr>
            <a:spLocks noGrp="1"/>
          </p:cNvSpPr>
          <p:nvPr>
            <p:ph idx="1"/>
          </p:nvPr>
        </p:nvSpPr>
        <p:spPr>
          <a:xfrm>
            <a:off x="457200" y="980728"/>
            <a:ext cx="4114800" cy="5328592"/>
          </a:xfrm>
        </p:spPr>
        <p:txBody>
          <a:bodyPr/>
          <a:lstStyle/>
          <a:p>
            <a:r>
              <a:rPr lang="zh-CN" altLang="en-US" dirty="0" smtClean="0"/>
              <a:t>锁存器，一种电平触发存储器件，</a:t>
            </a:r>
            <a:endParaRPr lang="en-US" altLang="zh-CN" dirty="0" smtClean="0"/>
          </a:p>
          <a:p>
            <a:pPr lvl="1"/>
            <a:r>
              <a:rPr lang="zh-CN" altLang="en-US" dirty="0" smtClean="0"/>
              <a:t>一般不主动用</a:t>
            </a:r>
            <a:endParaRPr lang="en-US" altLang="zh-CN" dirty="0" smtClean="0"/>
          </a:p>
          <a:p>
            <a:pPr lvl="1"/>
            <a:r>
              <a:rPr lang="zh-CN" altLang="en-US" dirty="0" smtClean="0"/>
              <a:t>时序分析困难</a:t>
            </a:r>
            <a:endParaRPr lang="en-US" altLang="zh-CN" dirty="0" smtClean="0"/>
          </a:p>
          <a:p>
            <a:pPr lvl="1"/>
            <a:r>
              <a:rPr lang="zh-CN" altLang="en-US" dirty="0" smtClean="0"/>
              <a:t>“时钟偷取”技术通常会用</a:t>
            </a:r>
            <a:r>
              <a:rPr lang="en-US" altLang="zh-CN" dirty="0" smtClean="0"/>
              <a:t>Latch</a:t>
            </a:r>
          </a:p>
          <a:p>
            <a:pPr lvl="1"/>
            <a:endParaRPr lang="zh-CN" altLang="en-US" dirty="0"/>
          </a:p>
        </p:txBody>
      </p:sp>
      <p:pic>
        <p:nvPicPr>
          <p:cNvPr id="4" name="Picture 3" descr="AACXWYJ0"/>
          <p:cNvPicPr>
            <a:picLocks noChangeAspect="1" noChangeArrowheads="1"/>
          </p:cNvPicPr>
          <p:nvPr/>
        </p:nvPicPr>
        <p:blipFill>
          <a:blip r:embed="rId2" cstate="print"/>
          <a:srcRect/>
          <a:stretch>
            <a:fillRect/>
          </a:stretch>
        </p:blipFill>
        <p:spPr bwMode="auto">
          <a:xfrm>
            <a:off x="4860032" y="1412776"/>
            <a:ext cx="3343018" cy="410445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布尔代数和门电路</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触发器（</a:t>
            </a:r>
            <a:r>
              <a:rPr lang="en-US" altLang="zh-CN" dirty="0" smtClean="0"/>
              <a:t>Flip-Flop</a:t>
            </a:r>
            <a:r>
              <a:rPr lang="zh-CN" altLang="en-US" dirty="0" smtClean="0"/>
              <a:t>）：</a:t>
            </a:r>
            <a:r>
              <a:rPr lang="en-US" altLang="zh-CN" dirty="0" smtClean="0"/>
              <a:t>D</a:t>
            </a:r>
            <a:r>
              <a:rPr lang="zh-CN" altLang="en-US" dirty="0" smtClean="0"/>
              <a:t>触发器</a:t>
            </a:r>
            <a:endParaRPr lang="zh-CN" altLang="en-US" dirty="0"/>
          </a:p>
        </p:txBody>
      </p:sp>
      <p:sp>
        <p:nvSpPr>
          <p:cNvPr id="3" name="内容占位符 2"/>
          <p:cNvSpPr>
            <a:spLocks noGrp="1"/>
          </p:cNvSpPr>
          <p:nvPr>
            <p:ph idx="1"/>
          </p:nvPr>
        </p:nvSpPr>
        <p:spPr/>
        <p:txBody>
          <a:bodyPr/>
          <a:lstStyle/>
          <a:p>
            <a:r>
              <a:rPr lang="en-US" altLang="zh-CN" dirty="0" smtClean="0">
                <a:ea typeface="宋体"/>
              </a:rPr>
              <a:t>D</a:t>
            </a:r>
            <a:r>
              <a:rPr lang="zh-CN" altLang="en-US" dirty="0" smtClean="0"/>
              <a:t>触发器：边缘触发；将尽可能把输入信号对存储状态的影响，限制在最小的范围（上升、下降沿）。在理想时钟和理想电路实现时，状态只能在无限趋于</a:t>
            </a:r>
            <a:r>
              <a:rPr lang="en-US" altLang="zh-CN" dirty="0" smtClean="0"/>
              <a:t>0</a:t>
            </a:r>
            <a:r>
              <a:rPr lang="zh-CN" altLang="en-US" dirty="0" smtClean="0"/>
              <a:t>的</a:t>
            </a:r>
            <a:r>
              <a:rPr lang="el-GR" altLang="zh-CN" dirty="0" smtClean="0">
                <a:ea typeface="宋体"/>
              </a:rPr>
              <a:t>σ</a:t>
            </a:r>
            <a:r>
              <a:rPr lang="zh-CN" altLang="en-US" dirty="0" smtClean="0">
                <a:ea typeface="宋体"/>
              </a:rPr>
              <a:t>时间里进行改变。</a:t>
            </a:r>
            <a:endParaRPr lang="en-US" altLang="zh-CN" dirty="0" smtClean="0">
              <a:ea typeface="宋体"/>
            </a:endParaRPr>
          </a:p>
          <a:p>
            <a:pPr lvl="1"/>
            <a:r>
              <a:rPr lang="zh-CN" altLang="en-US" dirty="0" smtClean="0">
                <a:ea typeface="宋体"/>
              </a:rPr>
              <a:t>是目前数字电路</a:t>
            </a:r>
            <a:r>
              <a:rPr lang="en-US" altLang="zh-CN" dirty="0" smtClean="0">
                <a:ea typeface="宋体"/>
              </a:rPr>
              <a:t>EDA</a:t>
            </a:r>
            <a:r>
              <a:rPr lang="zh-CN" altLang="en-US" dirty="0" smtClean="0">
                <a:ea typeface="宋体"/>
              </a:rPr>
              <a:t>流程中最常使用的记忆原件。</a:t>
            </a:r>
            <a:endParaRPr lang="en-US" altLang="zh-CN" dirty="0" smtClean="0">
              <a:ea typeface="宋体"/>
            </a:endParaRPr>
          </a:p>
          <a:p>
            <a:endParaRPr lang="zh-CN" altLang="en-US" dirty="0"/>
          </a:p>
        </p:txBody>
      </p:sp>
      <p:pic>
        <p:nvPicPr>
          <p:cNvPr id="4" name="Picture 3" descr="AACXWYK0"/>
          <p:cNvPicPr>
            <a:picLocks noChangeAspect="1" noChangeArrowheads="1"/>
          </p:cNvPicPr>
          <p:nvPr/>
        </p:nvPicPr>
        <p:blipFill>
          <a:blip r:embed="rId2" cstate="print"/>
          <a:srcRect/>
          <a:stretch>
            <a:fillRect/>
          </a:stretch>
        </p:blipFill>
        <p:spPr bwMode="auto">
          <a:xfrm>
            <a:off x="827584" y="2996952"/>
            <a:ext cx="2868847" cy="3469183"/>
          </a:xfrm>
          <a:prstGeom prst="rect">
            <a:avLst/>
          </a:prstGeom>
          <a:noFill/>
        </p:spPr>
      </p:pic>
      <p:pic>
        <p:nvPicPr>
          <p:cNvPr id="5" name="Picture 3" descr="AACXWYL0"/>
          <p:cNvPicPr>
            <a:picLocks noChangeAspect="1" noChangeArrowheads="1"/>
          </p:cNvPicPr>
          <p:nvPr/>
        </p:nvPicPr>
        <p:blipFill>
          <a:blip r:embed="rId3" cstate="print"/>
          <a:srcRect/>
          <a:stretch>
            <a:fillRect/>
          </a:stretch>
        </p:blipFill>
        <p:spPr bwMode="auto">
          <a:xfrm>
            <a:off x="4932040" y="3068960"/>
            <a:ext cx="2892251" cy="1177540"/>
          </a:xfrm>
          <a:prstGeom prst="rect">
            <a:avLst/>
          </a:prstGeom>
          <a:noFill/>
        </p:spPr>
      </p:pic>
      <p:pic>
        <p:nvPicPr>
          <p:cNvPr id="17019906" name="Picture 2"/>
          <p:cNvPicPr>
            <a:picLocks noChangeAspect="1" noChangeArrowheads="1"/>
          </p:cNvPicPr>
          <p:nvPr/>
        </p:nvPicPr>
        <p:blipFill>
          <a:blip r:embed="rId4" cstate="print"/>
          <a:srcRect/>
          <a:stretch>
            <a:fillRect/>
          </a:stretch>
        </p:blipFill>
        <p:spPr bwMode="auto">
          <a:xfrm>
            <a:off x="4427984" y="4509120"/>
            <a:ext cx="3993629" cy="18023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其他触发器：</a:t>
            </a:r>
            <a:endParaRPr lang="zh-CN" altLang="en-US" dirty="0"/>
          </a:p>
        </p:txBody>
      </p:sp>
      <p:sp>
        <p:nvSpPr>
          <p:cNvPr id="3" name="内容占位符 2"/>
          <p:cNvSpPr>
            <a:spLocks noGrp="1"/>
          </p:cNvSpPr>
          <p:nvPr>
            <p:ph idx="1"/>
          </p:nvPr>
        </p:nvSpPr>
        <p:spPr/>
        <p:txBody>
          <a:bodyPr/>
          <a:lstStyle/>
          <a:p>
            <a:r>
              <a:rPr lang="zh-CN" altLang="en-US" dirty="0" smtClean="0"/>
              <a:t>还存在其他的边缘触发的触发器，例如</a:t>
            </a:r>
            <a:r>
              <a:rPr lang="en-US" altLang="zh-CN" dirty="0" smtClean="0"/>
              <a:t>JK/T</a:t>
            </a:r>
            <a:r>
              <a:rPr lang="zh-CN" altLang="en-US" dirty="0" smtClean="0"/>
              <a:t>触发器等，在某些设计使用，获得功能、面积和速度等好处。</a:t>
            </a:r>
            <a:endParaRPr lang="zh-CN" altLang="en-US" dirty="0"/>
          </a:p>
        </p:txBody>
      </p:sp>
      <p:pic>
        <p:nvPicPr>
          <p:cNvPr id="4" name="Picture 3" descr="AACXWYP0"/>
          <p:cNvPicPr>
            <a:picLocks noChangeAspect="1" noChangeArrowheads="1"/>
          </p:cNvPicPr>
          <p:nvPr/>
        </p:nvPicPr>
        <p:blipFill>
          <a:blip r:embed="rId2" cstate="print"/>
          <a:srcRect/>
          <a:stretch>
            <a:fillRect/>
          </a:stretch>
        </p:blipFill>
        <p:spPr bwMode="auto">
          <a:xfrm>
            <a:off x="683568" y="1988840"/>
            <a:ext cx="3373223" cy="4367559"/>
          </a:xfrm>
          <a:prstGeom prst="rect">
            <a:avLst/>
          </a:prstGeom>
          <a:noFill/>
        </p:spPr>
      </p:pic>
      <p:pic>
        <p:nvPicPr>
          <p:cNvPr id="5" name="Picture 3" descr="AACXWYQ0"/>
          <p:cNvPicPr>
            <a:picLocks noChangeAspect="1" noChangeArrowheads="1"/>
          </p:cNvPicPr>
          <p:nvPr/>
        </p:nvPicPr>
        <p:blipFill>
          <a:blip r:embed="rId3" cstate="print"/>
          <a:srcRect/>
          <a:stretch>
            <a:fillRect/>
          </a:stretch>
        </p:blipFill>
        <p:spPr bwMode="auto">
          <a:xfrm>
            <a:off x="4427984" y="2204864"/>
            <a:ext cx="4073819" cy="4170784"/>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其他触发器：</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020930" name="Picture 2"/>
          <p:cNvPicPr>
            <a:picLocks noChangeAspect="1" noChangeArrowheads="1"/>
          </p:cNvPicPr>
          <p:nvPr/>
        </p:nvPicPr>
        <p:blipFill>
          <a:blip r:embed="rId2" cstate="print"/>
          <a:srcRect/>
          <a:stretch>
            <a:fillRect/>
          </a:stretch>
        </p:blipFill>
        <p:spPr bwMode="auto">
          <a:xfrm>
            <a:off x="755576" y="692696"/>
            <a:ext cx="4894395" cy="2376264"/>
          </a:xfrm>
          <a:prstGeom prst="rect">
            <a:avLst/>
          </a:prstGeom>
          <a:noFill/>
          <a:ln w="9525">
            <a:noFill/>
            <a:miter lim="800000"/>
            <a:headEnd/>
            <a:tailEnd/>
          </a:ln>
        </p:spPr>
      </p:pic>
      <p:pic>
        <p:nvPicPr>
          <p:cNvPr id="17020931" name="Picture 3"/>
          <p:cNvPicPr>
            <a:picLocks noChangeAspect="1" noChangeArrowheads="1"/>
          </p:cNvPicPr>
          <p:nvPr/>
        </p:nvPicPr>
        <p:blipFill>
          <a:blip r:embed="rId3" cstate="print"/>
          <a:srcRect/>
          <a:stretch>
            <a:fillRect/>
          </a:stretch>
        </p:blipFill>
        <p:spPr bwMode="auto">
          <a:xfrm>
            <a:off x="827584" y="2348880"/>
            <a:ext cx="5108159" cy="2304256"/>
          </a:xfrm>
          <a:prstGeom prst="rect">
            <a:avLst/>
          </a:prstGeom>
          <a:noFill/>
          <a:ln w="9525">
            <a:noFill/>
            <a:miter lim="800000"/>
            <a:headEnd/>
            <a:tailEnd/>
          </a:ln>
        </p:spPr>
      </p:pic>
      <p:pic>
        <p:nvPicPr>
          <p:cNvPr id="17020932" name="Picture 4"/>
          <p:cNvPicPr>
            <a:picLocks noChangeAspect="1" noChangeArrowheads="1"/>
          </p:cNvPicPr>
          <p:nvPr/>
        </p:nvPicPr>
        <p:blipFill>
          <a:blip r:embed="rId4" cstate="print"/>
          <a:srcRect/>
          <a:stretch>
            <a:fillRect/>
          </a:stretch>
        </p:blipFill>
        <p:spPr bwMode="auto">
          <a:xfrm>
            <a:off x="755576" y="4653136"/>
            <a:ext cx="5080421" cy="17240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关于时序电路和基本的存储单元</a:t>
            </a:r>
            <a:endParaRPr lang="zh-CN" altLang="en-US" dirty="0"/>
          </a:p>
        </p:txBody>
      </p:sp>
      <p:sp>
        <p:nvSpPr>
          <p:cNvPr id="3" name="内容占位符 2"/>
          <p:cNvSpPr>
            <a:spLocks noGrp="1"/>
          </p:cNvSpPr>
          <p:nvPr>
            <p:ph idx="1"/>
          </p:nvPr>
        </p:nvSpPr>
        <p:spPr/>
        <p:txBody>
          <a:bodyPr/>
          <a:lstStyle/>
          <a:p>
            <a:r>
              <a:rPr lang="zh-CN" altLang="en-US" sz="1800" dirty="0" smtClean="0"/>
              <a:t>时序电路可以看成由组合逻辑</a:t>
            </a:r>
            <a:r>
              <a:rPr lang="en-US" altLang="zh-CN" sz="1800" dirty="0" smtClean="0"/>
              <a:t>+</a:t>
            </a:r>
            <a:r>
              <a:rPr lang="zh-CN" altLang="en-US" sz="1800" dirty="0" smtClean="0"/>
              <a:t>反馈构成。通过反馈，在电路内部实现了所谓“双稳态”</a:t>
            </a:r>
            <a:r>
              <a:rPr lang="en-US" altLang="zh-CN" sz="1800" dirty="0" smtClean="0"/>
              <a:t>(</a:t>
            </a:r>
            <a:r>
              <a:rPr lang="en-US" altLang="zh-CN" sz="1800" dirty="0" err="1" smtClean="0"/>
              <a:t>bistable</a:t>
            </a:r>
            <a:r>
              <a:rPr lang="en-US" altLang="zh-CN" sz="1800" dirty="0" smtClean="0"/>
              <a:t>)</a:t>
            </a:r>
            <a:r>
              <a:rPr lang="zh-CN" altLang="en-US" sz="1800" dirty="0" smtClean="0"/>
              <a:t>，形成某种“过去输入的记忆”。</a:t>
            </a:r>
            <a:endParaRPr lang="en-US" altLang="zh-CN" sz="1800" dirty="0" smtClean="0"/>
          </a:p>
          <a:p>
            <a:r>
              <a:rPr lang="zh-CN" altLang="en-US" sz="1800" dirty="0" smtClean="0"/>
              <a:t>通常情况下，记忆状态（</a:t>
            </a:r>
            <a:r>
              <a:rPr lang="en-US" altLang="zh-CN" sz="1800" dirty="0" smtClean="0"/>
              <a:t>State</a:t>
            </a:r>
            <a:r>
              <a:rPr lang="zh-CN" altLang="en-US" sz="1800" dirty="0" smtClean="0"/>
              <a:t>）的改变跟多个输入有关，构成所谓“异步”时序电路，分析使用起来困难。但如果这种异步电路符合所谓 “</a:t>
            </a:r>
            <a:r>
              <a:rPr lang="en-US" altLang="zh-CN" sz="1800" dirty="0" smtClean="0"/>
              <a:t>Fundamental-Mode</a:t>
            </a:r>
            <a:r>
              <a:rPr lang="zh-CN" altLang="en-US" sz="1800" dirty="0" smtClean="0"/>
              <a:t>”工作条件，即只有一个输入能改变</a:t>
            </a:r>
            <a:r>
              <a:rPr lang="en-US" altLang="zh-CN" sz="1800" dirty="0" smtClean="0"/>
              <a:t>State</a:t>
            </a:r>
            <a:r>
              <a:rPr lang="zh-CN" altLang="en-US" sz="1800" dirty="0" smtClean="0"/>
              <a:t>，（通常这个输入被称为</a:t>
            </a:r>
            <a:r>
              <a:rPr lang="en-US" altLang="zh-CN" sz="1800" dirty="0" smtClean="0"/>
              <a:t>Clock</a:t>
            </a:r>
            <a:r>
              <a:rPr lang="zh-CN" altLang="en-US" sz="1800" dirty="0" smtClean="0"/>
              <a:t>），那么整个时序逻辑可以称之为同步时序电路。</a:t>
            </a:r>
            <a:endParaRPr lang="en-US" altLang="zh-CN" sz="1800" dirty="0" smtClean="0"/>
          </a:p>
          <a:p>
            <a:r>
              <a:rPr lang="en-US" altLang="zh-CN" sz="1800" dirty="0" smtClean="0"/>
              <a:t>VLSI</a:t>
            </a:r>
            <a:r>
              <a:rPr lang="zh-CN" altLang="en-US" sz="1800" dirty="0" smtClean="0"/>
              <a:t>设计使用的广泛使用的同步时序电路符合这样的结构和使用条件</a:t>
            </a:r>
            <a:endParaRPr lang="en-US" altLang="zh-CN" sz="1800" dirty="0" smtClean="0"/>
          </a:p>
          <a:p>
            <a:pPr lvl="1"/>
            <a:r>
              <a:rPr lang="zh-CN" altLang="en-US" sz="1400" dirty="0" smtClean="0"/>
              <a:t>将状态存储在特定设计只允许在</a:t>
            </a:r>
            <a:r>
              <a:rPr lang="en-US" altLang="zh-CN" sz="1400" dirty="0" smtClean="0"/>
              <a:t>Clock</a:t>
            </a:r>
            <a:r>
              <a:rPr lang="zh-CN" altLang="en-US" sz="1400" dirty="0" smtClean="0"/>
              <a:t>输入端变化时</a:t>
            </a:r>
            <a:r>
              <a:rPr lang="en-US" altLang="zh-CN" sz="1400" dirty="0" smtClean="0"/>
              <a:t>State</a:t>
            </a:r>
            <a:r>
              <a:rPr lang="zh-CN" altLang="en-US" sz="1400" dirty="0" smtClean="0"/>
              <a:t>变化的存储单元中</a:t>
            </a:r>
            <a:endParaRPr lang="en-US" altLang="zh-CN" sz="1400" dirty="0" smtClean="0"/>
          </a:p>
          <a:p>
            <a:pPr lvl="2"/>
            <a:r>
              <a:rPr lang="zh-CN" altLang="en-US" sz="1200" dirty="0" smtClean="0"/>
              <a:t>需要这样的基本单元，如</a:t>
            </a:r>
            <a:r>
              <a:rPr lang="en-US" altLang="zh-CN" sz="1200" dirty="0" smtClean="0"/>
              <a:t>D</a:t>
            </a:r>
            <a:r>
              <a:rPr lang="zh-CN" altLang="en-US" sz="1200" dirty="0" smtClean="0"/>
              <a:t>触发器。</a:t>
            </a:r>
            <a:endParaRPr lang="en-US" altLang="zh-CN" sz="1200" dirty="0" smtClean="0"/>
          </a:p>
          <a:p>
            <a:pPr lvl="1"/>
            <a:r>
              <a:rPr lang="zh-CN" altLang="en-US" sz="1400" dirty="0" smtClean="0"/>
              <a:t>而组合电路部分不能形成反馈，且组合电路部分只影响存储单元的输入，且不影响</a:t>
            </a:r>
            <a:r>
              <a:rPr lang="en-US" altLang="zh-CN" sz="1400" dirty="0" smtClean="0"/>
              <a:t>Clock</a:t>
            </a:r>
            <a:r>
              <a:rPr lang="zh-CN" altLang="en-US" sz="1400" dirty="0" smtClean="0"/>
              <a:t>的输入</a:t>
            </a:r>
            <a:endParaRPr lang="en-US" altLang="zh-CN" sz="1400" dirty="0" smtClean="0"/>
          </a:p>
          <a:p>
            <a:pPr lvl="1"/>
            <a:r>
              <a:rPr lang="zh-CN" altLang="en-US" sz="1400" dirty="0" smtClean="0"/>
              <a:t>这样的电路在满足时序要求时就是符合“</a:t>
            </a:r>
            <a:r>
              <a:rPr lang="en-US" altLang="zh-CN" sz="1400" dirty="0" smtClean="0"/>
              <a:t>Fundamental-Mode</a:t>
            </a:r>
            <a:r>
              <a:rPr lang="zh-CN" altLang="en-US" sz="1400" dirty="0" smtClean="0"/>
              <a:t>”工作条件，成为同步电路，并免于亚稳态现象</a:t>
            </a:r>
            <a:endParaRPr lang="en-US" altLang="zh-CN" sz="1400" dirty="0" smtClean="0"/>
          </a:p>
          <a:p>
            <a:pPr lvl="1"/>
            <a:endParaRPr lang="en-US" altLang="zh-CN" sz="1400" dirty="0" smtClean="0"/>
          </a:p>
          <a:p>
            <a:pPr lvl="1"/>
            <a:endParaRPr lang="en-US" altLang="zh-CN" sz="1400" dirty="0" smtClean="0"/>
          </a:p>
        </p:txBody>
      </p:sp>
      <p:pic>
        <p:nvPicPr>
          <p:cNvPr id="17060867" name="Picture 3"/>
          <p:cNvPicPr>
            <a:picLocks noChangeAspect="1" noChangeArrowheads="1"/>
          </p:cNvPicPr>
          <p:nvPr/>
        </p:nvPicPr>
        <p:blipFill>
          <a:blip r:embed="rId2" cstate="print"/>
          <a:srcRect/>
          <a:stretch>
            <a:fillRect/>
          </a:stretch>
        </p:blipFill>
        <p:spPr bwMode="auto">
          <a:xfrm>
            <a:off x="1331640" y="4509120"/>
            <a:ext cx="2524125" cy="1543050"/>
          </a:xfrm>
          <a:prstGeom prst="rect">
            <a:avLst/>
          </a:prstGeom>
          <a:noFill/>
          <a:ln w="9525">
            <a:noFill/>
            <a:miter lim="800000"/>
            <a:headEnd/>
            <a:tailEnd/>
          </a:ln>
        </p:spPr>
      </p:pic>
      <p:sp>
        <p:nvSpPr>
          <p:cNvPr id="5" name="TextBox 4"/>
          <p:cNvSpPr txBox="1"/>
          <p:nvPr/>
        </p:nvSpPr>
        <p:spPr>
          <a:xfrm>
            <a:off x="3743400" y="5517232"/>
            <a:ext cx="5400600" cy="992579"/>
          </a:xfrm>
          <a:prstGeom prst="rect">
            <a:avLst/>
          </a:prstGeom>
          <a:noFill/>
        </p:spPr>
        <p:txBody>
          <a:bodyPr wrap="square" rtlCol="0">
            <a:spAutoFit/>
          </a:bodyPr>
          <a:lstStyle/>
          <a:p>
            <a:endParaRPr lang="en-US" altLang="zh-CN" sz="1050" dirty="0" smtClean="0">
              <a:solidFill>
                <a:srgbClr val="FF0000"/>
              </a:solidFill>
            </a:endParaRPr>
          </a:p>
          <a:p>
            <a:r>
              <a:rPr lang="zh-CN" altLang="en-US" sz="1600" dirty="0" smtClean="0">
                <a:solidFill>
                  <a:srgbClr val="FF0000"/>
                </a:solidFill>
              </a:rPr>
              <a:t>为满足“</a:t>
            </a:r>
            <a:r>
              <a:rPr lang="en-US" altLang="zh-CN" sz="1600" dirty="0" smtClean="0">
                <a:solidFill>
                  <a:srgbClr val="FF0000"/>
                </a:solidFill>
              </a:rPr>
              <a:t>Fundamental-Mode</a:t>
            </a:r>
            <a:r>
              <a:rPr lang="zh-CN" altLang="en-US" sz="1600" dirty="0" smtClean="0">
                <a:solidFill>
                  <a:srgbClr val="FF0000"/>
                </a:solidFill>
              </a:rPr>
              <a:t>” 条件，使分析设计简单，</a:t>
            </a:r>
            <a:r>
              <a:rPr lang="zh-CN" altLang="en-US" sz="1600" dirty="0" smtClean="0">
                <a:solidFill>
                  <a:srgbClr val="FF0000"/>
                </a:solidFill>
              </a:rPr>
              <a:t>一些</a:t>
            </a:r>
            <a:r>
              <a:rPr lang="zh-CN" altLang="en-US" sz="1600" dirty="0" smtClean="0">
                <a:solidFill>
                  <a:srgbClr val="FF0000"/>
                </a:solidFill>
              </a:rPr>
              <a:t>前端设计过程假设使用理想的</a:t>
            </a:r>
            <a:r>
              <a:rPr lang="en-US" altLang="zh-CN" sz="1600" dirty="0" smtClean="0">
                <a:solidFill>
                  <a:srgbClr val="FF0000"/>
                </a:solidFill>
              </a:rPr>
              <a:t>Clock</a:t>
            </a:r>
            <a:r>
              <a:rPr lang="zh-CN" altLang="en-US" sz="1600" dirty="0" smtClean="0">
                <a:solidFill>
                  <a:srgbClr val="FF0000"/>
                </a:solidFill>
              </a:rPr>
              <a:t>，</a:t>
            </a:r>
            <a:r>
              <a:rPr lang="en-US" altLang="zh-CN" sz="1600" dirty="0" smtClean="0">
                <a:solidFill>
                  <a:srgbClr val="FF0000"/>
                </a:solidFill>
              </a:rPr>
              <a:t>Set/Reset</a:t>
            </a:r>
            <a:r>
              <a:rPr lang="zh-CN" altLang="en-US" sz="1600" dirty="0" smtClean="0">
                <a:solidFill>
                  <a:srgbClr val="FF0000"/>
                </a:solidFill>
              </a:rPr>
              <a:t>信号。由后端流程完成实际的</a:t>
            </a:r>
            <a:r>
              <a:rPr lang="en-US" altLang="zh-CN" sz="1600" dirty="0" smtClean="0">
                <a:solidFill>
                  <a:srgbClr val="FF0000"/>
                </a:solidFill>
              </a:rPr>
              <a:t>Clock/Reset</a:t>
            </a:r>
            <a:r>
              <a:rPr lang="zh-CN" altLang="en-US" sz="1600" dirty="0" smtClean="0">
                <a:solidFill>
                  <a:srgbClr val="FF0000"/>
                </a:solidFill>
              </a:rPr>
              <a:t>网络处理。</a:t>
            </a:r>
            <a:endParaRPr lang="zh-CN" altLang="en-US" sz="1600" dirty="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储存单元在设计中的使用，跟该器件有无显式的</a:t>
            </a:r>
            <a:r>
              <a:rPr lang="en-US" altLang="zh-CN" dirty="0" smtClean="0"/>
              <a:t>Clock</a:t>
            </a:r>
            <a:r>
              <a:rPr lang="zh-CN" altLang="en-US" dirty="0" smtClean="0"/>
              <a:t>功能控制管脚，以及行为与</a:t>
            </a:r>
            <a:r>
              <a:rPr lang="en-US" altLang="zh-CN" dirty="0" smtClean="0"/>
              <a:t>Clock</a:t>
            </a:r>
            <a:r>
              <a:rPr lang="zh-CN" altLang="en-US" dirty="0" smtClean="0"/>
              <a:t>信号属性之间的关系有关</a:t>
            </a:r>
            <a:endParaRPr lang="en-US" altLang="zh-CN" dirty="0" smtClean="0"/>
          </a:p>
          <a:p>
            <a:pPr lvl="1"/>
            <a:r>
              <a:rPr lang="zh-CN" altLang="en-US" dirty="0" smtClean="0"/>
              <a:t>设计和分析难度： </a:t>
            </a:r>
            <a:r>
              <a:rPr lang="zh-CN" altLang="en-US" dirty="0" smtClean="0"/>
              <a:t>边缘触发</a:t>
            </a:r>
            <a:r>
              <a:rPr lang="en-US" altLang="zh-CN" dirty="0" smtClean="0"/>
              <a:t>&lt;</a:t>
            </a:r>
            <a:r>
              <a:rPr lang="zh-CN" altLang="en-US" dirty="0" smtClean="0"/>
              <a:t>电平触发</a:t>
            </a:r>
            <a:r>
              <a:rPr lang="en-US" altLang="zh-CN" dirty="0" smtClean="0"/>
              <a:t>&lt;</a:t>
            </a:r>
            <a:r>
              <a:rPr lang="zh-CN" altLang="en-US" dirty="0" smtClean="0"/>
              <a:t>无</a:t>
            </a:r>
            <a:r>
              <a:rPr lang="en-US" altLang="zh-CN" dirty="0" smtClean="0"/>
              <a:t>Clock</a:t>
            </a:r>
            <a:r>
              <a:rPr lang="zh-CN" altLang="en-US" dirty="0" smtClean="0"/>
              <a:t>信号</a:t>
            </a:r>
            <a:endParaRPr lang="en-US" altLang="zh-CN" dirty="0" smtClean="0"/>
          </a:p>
          <a:p>
            <a:pPr lvl="1"/>
            <a:endParaRPr lang="zh-CN" altLang="en-US" dirty="0"/>
          </a:p>
        </p:txBody>
      </p:sp>
      <p:pic>
        <p:nvPicPr>
          <p:cNvPr id="4" name="Picture 1"/>
          <p:cNvPicPr>
            <a:picLocks noChangeAspect="1" noChangeArrowheads="1"/>
          </p:cNvPicPr>
          <p:nvPr/>
        </p:nvPicPr>
        <p:blipFill>
          <a:blip r:embed="rId2" cstate="print"/>
          <a:srcRect/>
          <a:stretch>
            <a:fillRect/>
          </a:stretch>
        </p:blipFill>
        <p:spPr bwMode="auto">
          <a:xfrm>
            <a:off x="467544" y="2564904"/>
            <a:ext cx="7488832" cy="3606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Register/</a:t>
            </a:r>
            <a:r>
              <a:rPr lang="en-US" altLang="zh-CN" dirty="0" err="1" smtClean="0"/>
              <a:t>RegisterFile</a:t>
            </a:r>
            <a:endParaRPr lang="zh-CN" altLang="en-US" dirty="0"/>
          </a:p>
        </p:txBody>
      </p:sp>
      <p:sp>
        <p:nvSpPr>
          <p:cNvPr id="3" name="内容占位符 2"/>
          <p:cNvSpPr>
            <a:spLocks noGrp="1"/>
          </p:cNvSpPr>
          <p:nvPr>
            <p:ph idx="1"/>
          </p:nvPr>
        </p:nvSpPr>
        <p:spPr/>
        <p:txBody>
          <a:bodyPr/>
          <a:lstStyle/>
          <a:p>
            <a:r>
              <a:rPr lang="zh-CN" altLang="en-US" dirty="0" smtClean="0"/>
              <a:t>寄存器和寄存器文件</a:t>
            </a:r>
            <a:endParaRPr lang="en-US" altLang="zh-CN" dirty="0" smtClean="0"/>
          </a:p>
          <a:p>
            <a:pPr lvl="1"/>
            <a:r>
              <a:rPr lang="zh-CN" altLang="en-US" dirty="0" smtClean="0"/>
              <a:t>通常在具体</a:t>
            </a:r>
            <a:r>
              <a:rPr lang="en-US" altLang="zh-CN" dirty="0" smtClean="0"/>
              <a:t>VLSI</a:t>
            </a:r>
            <a:r>
              <a:rPr lang="zh-CN" altLang="en-US" dirty="0" smtClean="0"/>
              <a:t>实现里，出控制通路中</a:t>
            </a:r>
            <a:r>
              <a:rPr lang="en-US" altLang="zh-CN" dirty="0" smtClean="0"/>
              <a:t>FSM</a:t>
            </a:r>
            <a:r>
              <a:rPr lang="zh-CN" altLang="en-US" dirty="0" smtClean="0"/>
              <a:t>使用的存储单元外，数据通路通常也包含一些存储单元。</a:t>
            </a:r>
            <a:endParaRPr lang="en-US" altLang="zh-CN" dirty="0" smtClean="0"/>
          </a:p>
          <a:p>
            <a:pPr lvl="1"/>
            <a:r>
              <a:rPr lang="zh-CN" altLang="en-US" dirty="0" smtClean="0"/>
              <a:t>数据通路中的存储器件通常用于缓存各种操作的操作数、结果和状态，命令等。一般都具有较大的数据宽度，需要由多个基本的存储单元（触发器等）构成形式上行为一致的操作实体。</a:t>
            </a:r>
            <a:endParaRPr lang="en-US" altLang="zh-CN" dirty="0" smtClean="0"/>
          </a:p>
          <a:p>
            <a:pPr lvl="1"/>
            <a:r>
              <a:rPr lang="zh-CN" altLang="en-US" dirty="0" smtClean="0"/>
              <a:t>这些单元集合通常（一般在</a:t>
            </a:r>
            <a:r>
              <a:rPr lang="en-US" altLang="zh-CN" dirty="0" smtClean="0"/>
              <a:t>RTL</a:t>
            </a:r>
            <a:r>
              <a:rPr lang="zh-CN" altLang="en-US" dirty="0" smtClean="0"/>
              <a:t>层次或以上）被成为寄存器（</a:t>
            </a:r>
            <a:r>
              <a:rPr lang="en-US" altLang="zh-CN" dirty="0" smtClean="0"/>
              <a:t>Register</a:t>
            </a:r>
            <a:r>
              <a:rPr lang="zh-CN" altLang="en-US" dirty="0" smtClean="0"/>
              <a:t>）或寄存器堆。</a:t>
            </a:r>
            <a:endParaRPr lang="en-US" altLang="zh-CN" dirty="0" smtClean="0"/>
          </a:p>
          <a:p>
            <a:pPr lvl="1"/>
            <a:r>
              <a:rPr lang="zh-CN" altLang="en-US" dirty="0" smtClean="0"/>
              <a:t>寄存器</a:t>
            </a:r>
            <a:r>
              <a:rPr lang="en-US" altLang="zh-CN" dirty="0" smtClean="0"/>
              <a:t>/</a:t>
            </a:r>
            <a:r>
              <a:rPr lang="zh-CN" altLang="en-US" dirty="0" smtClean="0"/>
              <a:t>寄存器堆是高层次操作可见的最低（合适的）硬件层次、是</a:t>
            </a:r>
            <a:r>
              <a:rPr lang="en-US" altLang="zh-CN" dirty="0" smtClean="0"/>
              <a:t>VLSI</a:t>
            </a:r>
            <a:r>
              <a:rPr lang="zh-CN" altLang="en-US" dirty="0" smtClean="0"/>
              <a:t>设计的主要实体。</a:t>
            </a:r>
            <a:endParaRPr lang="en-US" altLang="zh-CN" dirty="0" smtClean="0"/>
          </a:p>
          <a:p>
            <a:pPr lvl="2"/>
            <a:r>
              <a:rPr lang="zh-CN" altLang="en-US" dirty="0" smtClean="0"/>
              <a:t>为啥叫</a:t>
            </a:r>
            <a:r>
              <a:rPr lang="en-US" altLang="zh-CN" dirty="0" smtClean="0"/>
              <a:t>RTL</a:t>
            </a:r>
            <a:r>
              <a:rPr lang="zh-CN" altLang="en-US" dirty="0" smtClean="0"/>
              <a:t>？不叫</a:t>
            </a:r>
            <a:r>
              <a:rPr lang="en-US" altLang="zh-CN" dirty="0" smtClean="0"/>
              <a:t>FTL</a:t>
            </a:r>
            <a:r>
              <a:rPr lang="zh-CN" altLang="en-US" dirty="0" smtClean="0"/>
              <a:t>。。。。</a:t>
            </a:r>
            <a:endParaRPr lang="zh-CN" altLang="en-US" dirty="0"/>
          </a:p>
        </p:txBody>
      </p:sp>
      <p:pic>
        <p:nvPicPr>
          <p:cNvPr id="17065986" name="Picture 2"/>
          <p:cNvPicPr>
            <a:picLocks noChangeAspect="1" noChangeArrowheads="1"/>
          </p:cNvPicPr>
          <p:nvPr/>
        </p:nvPicPr>
        <p:blipFill>
          <a:blip r:embed="rId2" cstate="print"/>
          <a:srcRect/>
          <a:stretch>
            <a:fillRect/>
          </a:stretch>
        </p:blipFill>
        <p:spPr bwMode="auto">
          <a:xfrm>
            <a:off x="467544" y="4653136"/>
            <a:ext cx="3530600" cy="1701800"/>
          </a:xfrm>
          <a:prstGeom prst="rect">
            <a:avLst/>
          </a:prstGeom>
          <a:noFill/>
          <a:ln w="9525">
            <a:noFill/>
            <a:miter lim="800000"/>
            <a:headEnd/>
            <a:tailEnd/>
          </a:ln>
          <a:effectLst/>
        </p:spPr>
      </p:pic>
      <p:pic>
        <p:nvPicPr>
          <p:cNvPr id="17065987" name="Picture 3"/>
          <p:cNvPicPr>
            <a:picLocks noChangeAspect="1" noChangeArrowheads="1"/>
          </p:cNvPicPr>
          <p:nvPr/>
        </p:nvPicPr>
        <p:blipFill>
          <a:blip r:embed="rId3" cstate="print"/>
          <a:srcRect/>
          <a:stretch>
            <a:fillRect/>
          </a:stretch>
        </p:blipFill>
        <p:spPr bwMode="auto">
          <a:xfrm>
            <a:off x="4427984" y="4725144"/>
            <a:ext cx="4716016" cy="1503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大容量存储阵列（</a:t>
            </a:r>
            <a:r>
              <a:rPr lang="en-US" altLang="zh-CN" dirty="0" smtClean="0"/>
              <a:t>Memory Array</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sz="1800" dirty="0" smtClean="0"/>
              <a:t>数字电路系统中当需要大容量的存储时，通常使用阵列结构的模块</a:t>
            </a:r>
            <a:r>
              <a:rPr lang="en-US" altLang="zh-CN" sz="1800" dirty="0" smtClean="0"/>
              <a:t>/</a:t>
            </a:r>
            <a:r>
              <a:rPr lang="zh-CN" altLang="en-US" sz="1800" dirty="0" smtClean="0"/>
              <a:t>单元，常用的有</a:t>
            </a:r>
            <a:r>
              <a:rPr lang="en-US" altLang="zh-CN" sz="1800" dirty="0" smtClean="0"/>
              <a:t>RAM/ROM/CAM/NVM/FLASH</a:t>
            </a:r>
            <a:r>
              <a:rPr lang="zh-CN" altLang="en-US" sz="1800" dirty="0" smtClean="0"/>
              <a:t>等。</a:t>
            </a:r>
            <a:endParaRPr lang="en-US" altLang="zh-CN" sz="1800" dirty="0" smtClean="0"/>
          </a:p>
          <a:p>
            <a:r>
              <a:rPr lang="zh-CN" altLang="en-US" sz="1800" dirty="0" smtClean="0"/>
              <a:t>数字电路系统中，特别是</a:t>
            </a:r>
            <a:r>
              <a:rPr lang="en-US" altLang="zh-CN" sz="1800" dirty="0" smtClean="0"/>
              <a:t>SoC/</a:t>
            </a:r>
            <a:r>
              <a:rPr lang="zh-CN" altLang="en-US" sz="1800" dirty="0" smtClean="0"/>
              <a:t>处理结构，如何实现高效的信息大容量存储是设计的主要重点、难点之一。</a:t>
            </a:r>
            <a:endParaRPr lang="en-US" altLang="zh-CN" sz="1800" dirty="0" smtClean="0"/>
          </a:p>
          <a:p>
            <a:pPr lvl="1"/>
            <a:r>
              <a:rPr lang="zh-CN" altLang="en-US" sz="1400" dirty="0" smtClean="0"/>
              <a:t>访存的性能好坏严重影响系统的整体性能，例如：“冯诺依曼瓶颈”</a:t>
            </a:r>
            <a:endParaRPr lang="en-US" altLang="zh-CN" sz="1400" dirty="0" smtClean="0"/>
          </a:p>
          <a:p>
            <a:pPr lvl="1"/>
            <a:r>
              <a:rPr lang="zh-CN" altLang="en-US" sz="1400" dirty="0" smtClean="0"/>
              <a:t>需要根据需求设计出优化的存储层次结构和访存单元。</a:t>
            </a:r>
            <a:endParaRPr lang="en-US" altLang="zh-CN" sz="1400" dirty="0" smtClean="0"/>
          </a:p>
          <a:p>
            <a:pPr lvl="2"/>
            <a:r>
              <a:rPr lang="zh-CN" altLang="en-US" sz="1200" dirty="0" smtClean="0"/>
              <a:t>速度</a:t>
            </a:r>
            <a:r>
              <a:rPr lang="en-US" altLang="zh-CN" sz="1200" dirty="0" smtClean="0"/>
              <a:t>/</a:t>
            </a:r>
            <a:r>
              <a:rPr lang="zh-CN" altLang="en-US" sz="1200" dirty="0" smtClean="0"/>
              <a:t>面积</a:t>
            </a:r>
            <a:r>
              <a:rPr lang="en-US" altLang="zh-CN" sz="1200" dirty="0" smtClean="0"/>
              <a:t>/</a:t>
            </a:r>
            <a:r>
              <a:rPr lang="zh-CN" altLang="en-US" sz="1200" dirty="0" smtClean="0"/>
              <a:t>功耗</a:t>
            </a:r>
            <a:endParaRPr lang="en-US" altLang="zh-CN" sz="1200" dirty="0" smtClean="0"/>
          </a:p>
          <a:p>
            <a:pPr lvl="2"/>
            <a:r>
              <a:rPr lang="en-US" altLang="zh-CN" sz="1200" dirty="0" err="1" smtClean="0"/>
              <a:t>Reg</a:t>
            </a:r>
            <a:r>
              <a:rPr lang="en-US" altLang="zh-CN" sz="1200" dirty="0" smtClean="0"/>
              <a:t>/</a:t>
            </a:r>
            <a:r>
              <a:rPr lang="en-US" altLang="zh-CN" sz="1200" dirty="0" err="1" smtClean="0"/>
              <a:t>Regfile</a:t>
            </a:r>
            <a:r>
              <a:rPr lang="en-US" altLang="zh-CN" sz="1200" dirty="0" smtClean="0"/>
              <a:t>/Cache/Memory/DISK/NVM….</a:t>
            </a:r>
          </a:p>
          <a:p>
            <a:pPr lvl="2"/>
            <a:r>
              <a:rPr lang="en-US" altLang="zh-CN" sz="1200" dirty="0" smtClean="0"/>
              <a:t>STREAM</a:t>
            </a:r>
          </a:p>
          <a:p>
            <a:pPr lvl="1"/>
            <a:r>
              <a:rPr lang="zh-CN" altLang="en-US" sz="1400" dirty="0" smtClean="0"/>
              <a:t>一般的</a:t>
            </a:r>
            <a:r>
              <a:rPr lang="en-US" altLang="zh-CN" sz="1400" dirty="0" smtClean="0"/>
              <a:t>VLSI</a:t>
            </a:r>
            <a:r>
              <a:rPr lang="zh-CN" altLang="en-US" sz="1400" dirty="0" smtClean="0"/>
              <a:t>数字课程主要讲述使用触发器</a:t>
            </a:r>
            <a:r>
              <a:rPr lang="en-US" altLang="zh-CN" sz="1400" dirty="0" smtClean="0"/>
              <a:t>/</a:t>
            </a:r>
            <a:r>
              <a:rPr lang="zh-CN" altLang="en-US" sz="1400" dirty="0" smtClean="0"/>
              <a:t>小容量存储阵列构成的专用数字电路设计，如何折衷设计整个</a:t>
            </a:r>
            <a:r>
              <a:rPr lang="en-US" altLang="zh-CN" sz="1400" dirty="0" smtClean="0"/>
              <a:t>Memory</a:t>
            </a:r>
            <a:r>
              <a:rPr lang="zh-CN" altLang="en-US" sz="1400" dirty="0" smtClean="0"/>
              <a:t>系统，主要集中在计算机体系结构中讲述和示例。是计算机体系结构研究的最重要方向之一。</a:t>
            </a:r>
            <a:endParaRPr lang="en-US" altLang="zh-CN" sz="1400" dirty="0" smtClean="0"/>
          </a:p>
          <a:p>
            <a:r>
              <a:rPr lang="zh-CN" altLang="en-US" sz="1800" dirty="0" smtClean="0"/>
              <a:t>有单独的存储芯片也有嵌入到</a:t>
            </a:r>
            <a:r>
              <a:rPr lang="en-US" altLang="zh-CN" sz="1800" dirty="0" smtClean="0"/>
              <a:t>VLSI</a:t>
            </a:r>
            <a:r>
              <a:rPr lang="zh-CN" altLang="en-US" sz="1800" dirty="0" smtClean="0"/>
              <a:t>中的。</a:t>
            </a:r>
            <a:endParaRPr lang="en-US" altLang="zh-CN" sz="1800" dirty="0" smtClean="0"/>
          </a:p>
        </p:txBody>
      </p:sp>
      <p:pic>
        <p:nvPicPr>
          <p:cNvPr id="10" name="Picture 3"/>
          <p:cNvPicPr>
            <a:picLocks noChangeAspect="1" noChangeArrowheads="1"/>
          </p:cNvPicPr>
          <p:nvPr/>
        </p:nvPicPr>
        <p:blipFill>
          <a:blip r:embed="rId2" cstate="print"/>
          <a:srcRect/>
          <a:stretch>
            <a:fillRect/>
          </a:stretch>
        </p:blipFill>
        <p:spPr bwMode="auto">
          <a:xfrm>
            <a:off x="4572000" y="4509120"/>
            <a:ext cx="4240533" cy="2522161"/>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a:off x="827584" y="5229200"/>
            <a:ext cx="2736304" cy="1046234"/>
          </a:xfrm>
          <a:prstGeom prst="rect">
            <a:avLst/>
          </a:prstGeom>
          <a:noFill/>
          <a:ln w="9525">
            <a:noFill/>
            <a:miter lim="800000"/>
            <a:headEnd/>
            <a:tailEnd/>
          </a:ln>
        </p:spPr>
      </p:pic>
      <p:sp>
        <p:nvSpPr>
          <p:cNvPr id="16" name="TextBox 15"/>
          <p:cNvSpPr txBox="1"/>
          <p:nvPr/>
        </p:nvSpPr>
        <p:spPr>
          <a:xfrm>
            <a:off x="395536" y="4653136"/>
            <a:ext cx="3816424" cy="369332"/>
          </a:xfrm>
          <a:prstGeom prst="rect">
            <a:avLst/>
          </a:prstGeom>
          <a:noFill/>
        </p:spPr>
        <p:txBody>
          <a:bodyPr wrap="square" rtlCol="0">
            <a:spAutoFit/>
          </a:bodyPr>
          <a:lstStyle/>
          <a:p>
            <a:r>
              <a:rPr lang="zh-CN" altLang="en-US" dirty="0" smtClean="0">
                <a:solidFill>
                  <a:srgbClr val="FF0000"/>
                </a:solidFill>
              </a:rPr>
              <a:t>学习计算机体系结构方面的课程</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RAM</a:t>
            </a:r>
            <a:endParaRPr lang="zh-CN" altLang="en-US" dirty="0"/>
          </a:p>
        </p:txBody>
      </p:sp>
      <p:sp>
        <p:nvSpPr>
          <p:cNvPr id="3" name="内容占位符 2"/>
          <p:cNvSpPr>
            <a:spLocks noGrp="1"/>
          </p:cNvSpPr>
          <p:nvPr>
            <p:ph idx="1"/>
          </p:nvPr>
        </p:nvSpPr>
        <p:spPr>
          <a:xfrm>
            <a:off x="467544" y="908720"/>
            <a:ext cx="8229600" cy="5328592"/>
          </a:xfrm>
        </p:spPr>
        <p:txBody>
          <a:bodyPr/>
          <a:lstStyle/>
          <a:p>
            <a:r>
              <a:rPr lang="en-US" altLang="zh-CN" sz="1600" dirty="0" smtClean="0"/>
              <a:t>RAM</a:t>
            </a:r>
            <a:r>
              <a:rPr lang="zh-CN" altLang="en-US" sz="1600" dirty="0" smtClean="0"/>
              <a:t>阵列</a:t>
            </a:r>
            <a:endParaRPr lang="en-US" altLang="zh-CN" sz="1600" dirty="0" smtClean="0"/>
          </a:p>
          <a:p>
            <a:pPr lvl="1"/>
            <a:r>
              <a:rPr lang="zh-CN" altLang="en-US" sz="1400" dirty="0" smtClean="0"/>
              <a:t>输入地址，给出内容</a:t>
            </a:r>
            <a:endParaRPr lang="en-US" altLang="zh-CN" sz="1400" dirty="0" smtClean="0"/>
          </a:p>
          <a:p>
            <a:pPr lvl="1"/>
            <a:r>
              <a:rPr lang="zh-CN" altLang="en-US" sz="1400" dirty="0" smtClean="0"/>
              <a:t>实现技术很多（</a:t>
            </a:r>
            <a:r>
              <a:rPr lang="en-US" altLang="zh-CN" sz="1400" dirty="0" smtClean="0"/>
              <a:t>SRAM/DRAM/NVM</a:t>
            </a:r>
            <a:r>
              <a:rPr lang="zh-CN" altLang="en-US" sz="1400" dirty="0" smtClean="0"/>
              <a:t>）</a:t>
            </a:r>
            <a:endParaRPr lang="en-US" altLang="zh-CN" sz="1400" dirty="0" smtClean="0"/>
          </a:p>
          <a:p>
            <a:pPr lvl="1"/>
            <a:r>
              <a:rPr lang="zh-CN" altLang="en-US" sz="1400" dirty="0" smtClean="0"/>
              <a:t>接口</a:t>
            </a:r>
            <a:r>
              <a:rPr lang="zh-CN" altLang="en-US" sz="1400" dirty="0" smtClean="0"/>
              <a:t>种类很多</a:t>
            </a:r>
            <a:endParaRPr lang="en-US" altLang="zh-CN" sz="1400" dirty="0" smtClean="0"/>
          </a:p>
          <a:p>
            <a:pPr lvl="2"/>
            <a:r>
              <a:rPr lang="zh-CN" altLang="en-US" sz="1200" dirty="0" smtClean="0"/>
              <a:t>有不带时钟输入的和带时钟输入</a:t>
            </a:r>
            <a:r>
              <a:rPr lang="en-US" altLang="zh-CN" sz="1200" dirty="0" smtClean="0"/>
              <a:t>RAM</a:t>
            </a:r>
            <a:r>
              <a:rPr lang="zh-CN" altLang="en-US" sz="1200" dirty="0" smtClean="0"/>
              <a:t>。</a:t>
            </a:r>
            <a:endParaRPr lang="en-US" altLang="zh-CN" sz="1200" dirty="0" smtClean="0"/>
          </a:p>
          <a:p>
            <a:pPr lvl="2"/>
            <a:r>
              <a:rPr lang="en-US" altLang="zh-CN" sz="1200" dirty="0" smtClean="0"/>
              <a:t>FPGA/ASIC</a:t>
            </a:r>
            <a:r>
              <a:rPr lang="zh-CN" altLang="en-US" sz="1200" dirty="0" smtClean="0"/>
              <a:t>库单元中通常带时钟</a:t>
            </a:r>
            <a:endParaRPr lang="en-US" altLang="zh-CN" sz="1200" dirty="0" smtClean="0"/>
          </a:p>
          <a:p>
            <a:pPr lvl="2"/>
            <a:r>
              <a:rPr lang="zh-CN" altLang="en-US" sz="1200" dirty="0" smtClean="0"/>
              <a:t>为了提升带宽，片外</a:t>
            </a:r>
            <a:r>
              <a:rPr lang="en-US" altLang="zh-CN" sz="1200" dirty="0" smtClean="0"/>
              <a:t>RAM</a:t>
            </a:r>
            <a:r>
              <a:rPr lang="zh-CN" altLang="en-US" sz="1200" dirty="0" smtClean="0"/>
              <a:t>通常具有更高速的结构</a:t>
            </a:r>
            <a:endParaRPr lang="en-US" altLang="zh-CN" sz="1200" dirty="0" smtClean="0"/>
          </a:p>
          <a:p>
            <a:pPr lvl="1"/>
            <a:r>
              <a:rPr lang="en-US" altLang="zh-CN" sz="1400" dirty="0" smtClean="0"/>
              <a:t>RAM</a:t>
            </a:r>
            <a:r>
              <a:rPr lang="zh-CN" altLang="en-US" sz="1400" dirty="0" smtClean="0"/>
              <a:t>生成器</a:t>
            </a:r>
            <a:endParaRPr lang="en-US" altLang="zh-CN" sz="1400" dirty="0" smtClean="0"/>
          </a:p>
          <a:p>
            <a:pPr lvl="1"/>
            <a:r>
              <a:rPr lang="zh-CN" altLang="en-US" sz="1400" dirty="0" smtClean="0"/>
              <a:t>片</a:t>
            </a:r>
            <a:r>
              <a:rPr lang="zh-CN" altLang="en-US" sz="1400" dirty="0" smtClean="0"/>
              <a:t>内</a:t>
            </a:r>
            <a:r>
              <a:rPr lang="en-US" altLang="zh-CN" sz="1400" dirty="0" smtClean="0"/>
              <a:t>/</a:t>
            </a:r>
            <a:r>
              <a:rPr lang="zh-CN" altLang="en-US" sz="1400" dirty="0" smtClean="0"/>
              <a:t>片外实现</a:t>
            </a:r>
            <a:endParaRPr lang="en-US" altLang="zh-CN" sz="1400" dirty="0" smtClean="0"/>
          </a:p>
          <a:p>
            <a:r>
              <a:rPr lang="en-US" altLang="zh-CN" sz="1800" dirty="0" smtClean="0"/>
              <a:t>RAM</a:t>
            </a:r>
            <a:r>
              <a:rPr lang="zh-CN" altLang="en-US" sz="1800" dirty="0" smtClean="0"/>
              <a:t>可以通过手动例化</a:t>
            </a:r>
            <a:r>
              <a:rPr lang="en-US" altLang="zh-CN" sz="1800" dirty="0" smtClean="0"/>
              <a:t>/EDA</a:t>
            </a:r>
            <a:r>
              <a:rPr lang="zh-CN" altLang="en-US" sz="1800" dirty="0" smtClean="0"/>
              <a:t>工具自动映射等方法使用这些器件</a:t>
            </a:r>
            <a:r>
              <a:rPr lang="zh-CN" altLang="en-US" sz="1800" dirty="0" smtClean="0"/>
              <a:t>。</a:t>
            </a:r>
            <a:endParaRPr lang="en-US" altLang="zh-CN" sz="1800" dirty="0" smtClean="0"/>
          </a:p>
          <a:p>
            <a:pPr lvl="1"/>
            <a:r>
              <a:rPr lang="zh-CN" altLang="en-US" sz="1400" dirty="0" smtClean="0"/>
              <a:t>相对</a:t>
            </a:r>
            <a:r>
              <a:rPr lang="en-US" altLang="zh-CN" sz="1400" dirty="0" smtClean="0"/>
              <a:t>D</a:t>
            </a:r>
            <a:r>
              <a:rPr lang="zh-CN" altLang="en-US" sz="1400" dirty="0" smtClean="0"/>
              <a:t>触发器等简单存储单元，由于粒度大，接口类型多样，时序相对复杂，一般不主动映射</a:t>
            </a:r>
            <a:endParaRPr lang="zh-CN" altLang="en-US" sz="1400" dirty="0"/>
          </a:p>
        </p:txBody>
      </p:sp>
      <p:pic>
        <p:nvPicPr>
          <p:cNvPr id="4" name="Picture 3" descr="AAJFGFW0"/>
          <p:cNvPicPr>
            <a:picLocks noChangeAspect="1" noChangeArrowheads="1"/>
          </p:cNvPicPr>
          <p:nvPr/>
        </p:nvPicPr>
        <p:blipFill>
          <a:blip r:embed="rId2" cstate="print"/>
          <a:srcRect/>
          <a:stretch>
            <a:fillRect/>
          </a:stretch>
        </p:blipFill>
        <p:spPr bwMode="auto">
          <a:xfrm>
            <a:off x="755576" y="4149080"/>
            <a:ext cx="2016224" cy="2304256"/>
          </a:xfrm>
          <a:prstGeom prst="rect">
            <a:avLst/>
          </a:prstGeom>
          <a:noFill/>
        </p:spPr>
      </p:pic>
      <p:pic>
        <p:nvPicPr>
          <p:cNvPr id="5" name="Picture 4"/>
          <p:cNvPicPr>
            <a:picLocks noChangeAspect="1" noChangeArrowheads="1"/>
          </p:cNvPicPr>
          <p:nvPr/>
        </p:nvPicPr>
        <p:blipFill>
          <a:blip r:embed="rId3" cstate="print"/>
          <a:srcRect/>
          <a:stretch>
            <a:fillRect/>
          </a:stretch>
        </p:blipFill>
        <p:spPr bwMode="auto">
          <a:xfrm>
            <a:off x="3275856" y="4005064"/>
            <a:ext cx="2934666" cy="2592288"/>
          </a:xfrm>
          <a:prstGeom prst="rect">
            <a:avLst/>
          </a:prstGeom>
          <a:noFill/>
          <a:ln w="9525">
            <a:noFill/>
            <a:miter lim="800000"/>
            <a:headEnd/>
            <a:tailEnd/>
          </a:ln>
        </p:spPr>
      </p:pic>
      <p:pic>
        <p:nvPicPr>
          <p:cNvPr id="6" name="Picture 3" descr="AAJFGFV0"/>
          <p:cNvPicPr>
            <a:picLocks noChangeAspect="1" noChangeArrowheads="1"/>
          </p:cNvPicPr>
          <p:nvPr/>
        </p:nvPicPr>
        <p:blipFill>
          <a:blip r:embed="rId4" cstate="print"/>
          <a:srcRect/>
          <a:stretch>
            <a:fillRect/>
          </a:stretch>
        </p:blipFill>
        <p:spPr bwMode="auto">
          <a:xfrm>
            <a:off x="6372200" y="4005064"/>
            <a:ext cx="2280543" cy="2375007"/>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ROM/FLASH</a:t>
            </a:r>
            <a:endParaRPr lang="zh-CN" altLang="en-US" dirty="0"/>
          </a:p>
        </p:txBody>
      </p:sp>
      <p:sp>
        <p:nvSpPr>
          <p:cNvPr id="3" name="内容占位符 2"/>
          <p:cNvSpPr>
            <a:spLocks noGrp="1"/>
          </p:cNvSpPr>
          <p:nvPr>
            <p:ph idx="1"/>
          </p:nvPr>
        </p:nvSpPr>
        <p:spPr>
          <a:xfrm>
            <a:off x="457200" y="980728"/>
            <a:ext cx="4546848" cy="5328592"/>
          </a:xfrm>
        </p:spPr>
        <p:txBody>
          <a:bodyPr/>
          <a:lstStyle/>
          <a:p>
            <a:r>
              <a:rPr lang="en-US" altLang="zh-CN" sz="1800" dirty="0" smtClean="0"/>
              <a:t>ROM</a:t>
            </a:r>
            <a:r>
              <a:rPr lang="zh-CN" altLang="en-US" sz="1800" dirty="0" smtClean="0"/>
              <a:t>的结构和对比</a:t>
            </a:r>
            <a:endParaRPr lang="en-US" altLang="zh-CN" sz="1800" dirty="0" smtClean="0"/>
          </a:p>
          <a:p>
            <a:pPr lvl="1"/>
            <a:r>
              <a:rPr lang="zh-CN" altLang="en-US" sz="1600" dirty="0" smtClean="0"/>
              <a:t>只读，单位</a:t>
            </a:r>
            <a:r>
              <a:rPr lang="en-US" altLang="zh-CN" sz="1600" dirty="0" smtClean="0"/>
              <a:t>bit</a:t>
            </a:r>
            <a:r>
              <a:rPr lang="zh-CN" altLang="en-US" sz="1600" dirty="0" smtClean="0"/>
              <a:t>占的面积小，读取速度可以优化</a:t>
            </a:r>
            <a:endParaRPr lang="en-US" altLang="zh-CN" sz="1600" dirty="0" smtClean="0"/>
          </a:p>
          <a:p>
            <a:pPr lvl="1"/>
            <a:r>
              <a:rPr lang="zh-CN" altLang="en-US" sz="1600" dirty="0" smtClean="0"/>
              <a:t>有可例化单元和内容生产器</a:t>
            </a:r>
            <a:endParaRPr lang="en-US" altLang="zh-CN" sz="1600" dirty="0" smtClean="0"/>
          </a:p>
          <a:p>
            <a:pPr lvl="1"/>
            <a:r>
              <a:rPr lang="zh-CN" altLang="en-US" sz="1600" dirty="0" smtClean="0"/>
              <a:t>用于嵌入程序，</a:t>
            </a:r>
            <a:r>
              <a:rPr lang="en-US" altLang="zh-CN" sz="1600" dirty="0" smtClean="0"/>
              <a:t>Constants</a:t>
            </a:r>
            <a:r>
              <a:rPr lang="zh-CN" altLang="en-US" sz="1600" dirty="0" smtClean="0"/>
              <a:t>存储，构造特殊逻辑函数等</a:t>
            </a:r>
            <a:endParaRPr lang="en-US" altLang="zh-CN" sz="1600" dirty="0" smtClean="0"/>
          </a:p>
          <a:p>
            <a:pPr lvl="1"/>
            <a:r>
              <a:rPr lang="zh-CN" altLang="en-US" sz="1600" dirty="0" smtClean="0"/>
              <a:t>接口类型多</a:t>
            </a:r>
            <a:endParaRPr lang="en-US" altLang="zh-CN" sz="1600" dirty="0" smtClean="0"/>
          </a:p>
          <a:p>
            <a:pPr lvl="1"/>
            <a:endParaRPr lang="zh-CN" altLang="en-US" sz="1600" dirty="0"/>
          </a:p>
        </p:txBody>
      </p:sp>
      <p:pic>
        <p:nvPicPr>
          <p:cNvPr id="5" name="Picture 3" descr="AAJFGFO0"/>
          <p:cNvPicPr>
            <a:picLocks noChangeAspect="1" noChangeArrowheads="1"/>
          </p:cNvPicPr>
          <p:nvPr/>
        </p:nvPicPr>
        <p:blipFill>
          <a:blip r:embed="rId2" cstate="print"/>
          <a:srcRect/>
          <a:stretch>
            <a:fillRect/>
          </a:stretch>
        </p:blipFill>
        <p:spPr bwMode="auto">
          <a:xfrm>
            <a:off x="4846661" y="332656"/>
            <a:ext cx="4297339" cy="3094856"/>
          </a:xfrm>
          <a:prstGeom prst="rect">
            <a:avLst/>
          </a:prstGeom>
          <a:noFill/>
        </p:spPr>
      </p:pic>
      <p:pic>
        <p:nvPicPr>
          <p:cNvPr id="6" name="Picture 3" descr="AAJFGFP0"/>
          <p:cNvPicPr>
            <a:picLocks noChangeAspect="1" noChangeArrowheads="1"/>
          </p:cNvPicPr>
          <p:nvPr/>
        </p:nvPicPr>
        <p:blipFill>
          <a:blip r:embed="rId3" cstate="print"/>
          <a:srcRect/>
          <a:stretch>
            <a:fillRect/>
          </a:stretch>
        </p:blipFill>
        <p:spPr bwMode="auto">
          <a:xfrm>
            <a:off x="611560" y="3140968"/>
            <a:ext cx="3727574" cy="2880320"/>
          </a:xfrm>
          <a:prstGeom prst="rect">
            <a:avLst/>
          </a:prstGeom>
          <a:noFill/>
        </p:spPr>
      </p:pic>
      <p:pic>
        <p:nvPicPr>
          <p:cNvPr id="7" name="Picture 1027" descr="TAB0802a"/>
          <p:cNvPicPr>
            <a:picLocks noChangeAspect="1" noChangeArrowheads="1"/>
          </p:cNvPicPr>
          <p:nvPr/>
        </p:nvPicPr>
        <p:blipFill>
          <a:blip r:embed="rId4" cstate="print"/>
          <a:srcRect/>
          <a:stretch>
            <a:fillRect/>
          </a:stretch>
        </p:blipFill>
        <p:spPr bwMode="auto">
          <a:xfrm>
            <a:off x="4644008" y="4149080"/>
            <a:ext cx="4329236" cy="242026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NVM</a:t>
            </a:r>
            <a:r>
              <a:rPr lang="zh-CN" altLang="en-US" dirty="0" smtClean="0"/>
              <a:t>（非易失性</a:t>
            </a:r>
            <a:r>
              <a:rPr lang="en-US" altLang="zh-CN" dirty="0" smtClean="0"/>
              <a:t>RAM</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pic>
        <p:nvPicPr>
          <p:cNvPr id="17130498" name="Picture 2"/>
          <p:cNvPicPr>
            <a:picLocks noChangeAspect="1" noChangeArrowheads="1"/>
          </p:cNvPicPr>
          <p:nvPr/>
        </p:nvPicPr>
        <p:blipFill>
          <a:blip r:embed="rId2" cstate="print"/>
          <a:srcRect/>
          <a:stretch>
            <a:fillRect/>
          </a:stretch>
        </p:blipFill>
        <p:spPr bwMode="auto">
          <a:xfrm>
            <a:off x="467544" y="1124744"/>
            <a:ext cx="3133725" cy="2286000"/>
          </a:xfrm>
          <a:prstGeom prst="rect">
            <a:avLst/>
          </a:prstGeom>
          <a:noFill/>
          <a:ln w="9525">
            <a:noFill/>
            <a:miter lim="800000"/>
            <a:headEnd/>
            <a:tailEnd/>
          </a:ln>
        </p:spPr>
      </p:pic>
      <p:pic>
        <p:nvPicPr>
          <p:cNvPr id="17130499" name="Picture 3"/>
          <p:cNvPicPr>
            <a:picLocks noChangeAspect="1" noChangeArrowheads="1"/>
          </p:cNvPicPr>
          <p:nvPr/>
        </p:nvPicPr>
        <p:blipFill>
          <a:blip r:embed="rId3" cstate="print"/>
          <a:srcRect/>
          <a:stretch>
            <a:fillRect/>
          </a:stretch>
        </p:blipFill>
        <p:spPr bwMode="auto">
          <a:xfrm>
            <a:off x="4355976" y="980728"/>
            <a:ext cx="4943475" cy="2009775"/>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4860032" y="3356992"/>
            <a:ext cx="4536504" cy="2928928"/>
          </a:xfrm>
          <a:prstGeom prst="rect">
            <a:avLst/>
          </a:prstGeom>
          <a:noFill/>
          <a:ln w="9525">
            <a:noFill/>
            <a:miter lim="800000"/>
            <a:headEnd/>
            <a:tailEnd/>
          </a:ln>
        </p:spPr>
      </p:pic>
      <p:pic>
        <p:nvPicPr>
          <p:cNvPr id="17130501" name="Picture 5"/>
          <p:cNvPicPr>
            <a:picLocks noChangeAspect="1" noChangeArrowheads="1"/>
          </p:cNvPicPr>
          <p:nvPr/>
        </p:nvPicPr>
        <p:blipFill>
          <a:blip r:embed="rId5" cstate="print"/>
          <a:srcRect/>
          <a:stretch>
            <a:fillRect/>
          </a:stretch>
        </p:blipFill>
        <p:spPr bwMode="auto">
          <a:xfrm>
            <a:off x="179512" y="3933056"/>
            <a:ext cx="4608512" cy="2550796"/>
          </a:xfrm>
          <a:prstGeom prst="rect">
            <a:avLst/>
          </a:prstGeom>
          <a:noFill/>
          <a:ln w="9525">
            <a:noFill/>
            <a:miter lim="800000"/>
            <a:headEnd/>
            <a:tailEnd/>
          </a:ln>
          <a:effectLst/>
        </p:spPr>
      </p:pic>
      <p:sp>
        <p:nvSpPr>
          <p:cNvPr id="8" name="TextBox 7"/>
          <p:cNvSpPr txBox="1"/>
          <p:nvPr/>
        </p:nvSpPr>
        <p:spPr>
          <a:xfrm>
            <a:off x="3707904" y="620688"/>
            <a:ext cx="5436096" cy="369332"/>
          </a:xfrm>
          <a:prstGeom prst="rect">
            <a:avLst/>
          </a:prstGeom>
          <a:noFill/>
        </p:spPr>
        <p:txBody>
          <a:bodyPr wrap="square" rtlCol="0">
            <a:spAutoFit/>
          </a:bodyPr>
          <a:lstStyle/>
          <a:p>
            <a:r>
              <a:rPr lang="en-US" altLang="zh-CN" dirty="0" smtClean="0">
                <a:solidFill>
                  <a:srgbClr val="FF0000"/>
                </a:solidFill>
              </a:rPr>
              <a:t>NVM</a:t>
            </a:r>
            <a:r>
              <a:rPr lang="zh-CN" altLang="en-US" dirty="0" smtClean="0">
                <a:solidFill>
                  <a:srgbClr val="FF0000"/>
                </a:solidFill>
              </a:rPr>
              <a:t>如何改变数字</a:t>
            </a:r>
            <a:r>
              <a:rPr lang="en-US" altLang="zh-CN" dirty="0" smtClean="0">
                <a:solidFill>
                  <a:srgbClr val="FF0000"/>
                </a:solidFill>
              </a:rPr>
              <a:t>IC</a:t>
            </a:r>
            <a:r>
              <a:rPr lang="zh-CN" altLang="en-US" dirty="0" smtClean="0">
                <a:solidFill>
                  <a:srgbClr val="FF0000"/>
                </a:solidFill>
              </a:rPr>
              <a:t>系统及设计工具流程有待观察</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Bool</a:t>
            </a:r>
            <a:r>
              <a:rPr lang="en-US" altLang="zh-CN" dirty="0" smtClean="0"/>
              <a:t> </a:t>
            </a:r>
            <a:r>
              <a:rPr lang="zh-CN" altLang="en-US" dirty="0" smtClean="0"/>
              <a:t>量的表示</a:t>
            </a:r>
            <a:endParaRPr lang="zh-CN" altLang="en-US" dirty="0"/>
          </a:p>
        </p:txBody>
      </p:sp>
      <p:sp>
        <p:nvSpPr>
          <p:cNvPr id="3" name="内容占位符 2"/>
          <p:cNvSpPr>
            <a:spLocks noGrp="1"/>
          </p:cNvSpPr>
          <p:nvPr>
            <p:ph sz="quarter" idx="4294967295"/>
          </p:nvPr>
        </p:nvSpPr>
        <p:spPr>
          <a:xfrm>
            <a:off x="0" y="692696"/>
            <a:ext cx="9144000" cy="5760640"/>
          </a:xfrm>
          <a:prstGeom prst="rect">
            <a:avLst/>
          </a:prstGeom>
        </p:spPr>
        <p:txBody>
          <a:bodyPr lIns="82296" tIns="41148" rIns="82296" bIns="41148"/>
          <a:lstStyle/>
          <a:p>
            <a:r>
              <a:rPr lang="zh-CN" altLang="en-US" dirty="0" smtClean="0"/>
              <a:t>物理</a:t>
            </a:r>
            <a:r>
              <a:rPr lang="zh-CN" altLang="en-US" dirty="0" smtClean="0"/>
              <a:t>实现方法：</a:t>
            </a:r>
            <a:endParaRPr lang="en-US" altLang="zh-CN" dirty="0" smtClean="0"/>
          </a:p>
          <a:p>
            <a:pPr lvl="1"/>
            <a:r>
              <a:rPr lang="zh-CN" altLang="en-US" dirty="0" smtClean="0"/>
              <a:t> 电流大小</a:t>
            </a:r>
            <a:endParaRPr lang="en-US" altLang="zh-CN" dirty="0" smtClean="0"/>
          </a:p>
          <a:p>
            <a:pPr lvl="1"/>
            <a:r>
              <a:rPr lang="en-US" altLang="zh-CN" dirty="0" smtClean="0"/>
              <a:t> </a:t>
            </a:r>
            <a:r>
              <a:rPr lang="zh-CN" altLang="en-US" dirty="0" smtClean="0"/>
              <a:t>电平高低</a:t>
            </a:r>
            <a:endParaRPr lang="en-US" altLang="zh-CN" dirty="0" smtClean="0"/>
          </a:p>
          <a:p>
            <a:pPr lvl="1"/>
            <a:r>
              <a:rPr lang="en-US" altLang="zh-CN" dirty="0" smtClean="0"/>
              <a:t> </a:t>
            </a:r>
            <a:r>
              <a:rPr lang="zh-CN" altLang="en-US" dirty="0" smtClean="0"/>
              <a:t>磁体磁极</a:t>
            </a:r>
            <a:endParaRPr lang="en-US" altLang="zh-CN" dirty="0" smtClean="0"/>
          </a:p>
          <a:p>
            <a:pPr lvl="1"/>
            <a:r>
              <a:rPr lang="en-US" altLang="zh-CN" dirty="0" smtClean="0"/>
              <a:t> </a:t>
            </a:r>
            <a:r>
              <a:rPr lang="zh-CN" altLang="en-US" dirty="0" smtClean="0"/>
              <a:t>电子自旋</a:t>
            </a:r>
            <a:endParaRPr lang="en-US" altLang="zh-CN" dirty="0" smtClean="0"/>
          </a:p>
          <a:p>
            <a:r>
              <a:rPr lang="zh-CN" altLang="en-US" dirty="0" smtClean="0"/>
              <a:t>抽象为符号</a:t>
            </a:r>
            <a:r>
              <a:rPr lang="zh-CN" altLang="en-US" dirty="0" smtClean="0"/>
              <a:t>：“</a:t>
            </a:r>
            <a:r>
              <a:rPr lang="en-US" altLang="zh-CN" dirty="0" smtClean="0"/>
              <a:t>0</a:t>
            </a:r>
            <a:r>
              <a:rPr lang="zh-CN" altLang="en-US" dirty="0" smtClean="0"/>
              <a:t>”</a:t>
            </a:r>
            <a:r>
              <a:rPr lang="en-US" altLang="zh-CN" dirty="0" smtClean="0"/>
              <a:t> </a:t>
            </a:r>
            <a:r>
              <a:rPr lang="zh-CN" altLang="en-US" dirty="0" smtClean="0"/>
              <a:t>“</a:t>
            </a:r>
            <a:r>
              <a:rPr lang="en-US" altLang="zh-CN" dirty="0" smtClean="0"/>
              <a:t>1</a:t>
            </a:r>
            <a:r>
              <a:rPr lang="zh-CN" altLang="en-US" dirty="0" smtClean="0"/>
              <a:t>”</a:t>
            </a:r>
            <a:endParaRPr lang="en-US" altLang="zh-CN" dirty="0" smtClean="0"/>
          </a:p>
          <a:p>
            <a:pPr lvl="1"/>
            <a:r>
              <a:rPr lang="zh-CN" altLang="en-US" dirty="0" smtClean="0"/>
              <a:t>方便处理和操作 </a:t>
            </a:r>
            <a:endParaRPr lang="en-US" altLang="zh-CN" dirty="0" smtClean="0"/>
          </a:p>
          <a:p>
            <a:endParaRPr lang="en-US" altLang="zh-CN" dirty="0" smtClean="0"/>
          </a:p>
        </p:txBody>
      </p:sp>
      <p:sp>
        <p:nvSpPr>
          <p:cNvPr id="1816578" name="AutoShape 2" descr="data:image/jpeg;base64,/9j/4AAQSkZJRgABAQAAAQABAAD/2wCEAAkGBxQQEhQUEhQVFRUXFBgYFRgYFxUUFhwbIBcWGSAYGBwbHCgiGBwoGxUYITEhJSkrLi4uGh8zODMsNygtLisBCgoKDg0OGxAQGiwkICQsLCwsLCwsLCwsLCw0LCwsLCwvLCwsLCwsLCwsLC0sLCwsLCwsLCwsLCwsLCwsLC4sLf/AABEIAKwBJQMBEQACEQEDEQH/xAAbAAEAAgMBAQAAAAAAAAAAAAAABAUDBgcCAf/EAEgQAAIBAgMEBgQLBgUCBwAAAAECAwARBBIhBTFBUQYTImFxgTJScpEHFCMzQmJzgqGxskNTkqLB0RUkNMLwY8MWg6Oz0uHx/8QAGwEBAAMBAQEBAAAAAAAAAAAAAAECAwQFBgf/xAA4EQACAQIDBAgFBAICAwEAAAAAAQIDESExQQQSUXEiYYGRobHB0QUTMjPhFCNS8GJyFZJCY6I0/9oADAMBAAIRAxEAPwDuNAKAUAoBQCgFAajPt6X45JhzIkLiSP4vHInZnishdke+smrrYejYXBvegNuoBQCgFAKAUAoBQCgFAKAUAoBQCgFAKAUAoBQFF0txmIhiRsIEaQyouR9FcG5K3HotYGx52vQGPZW2/jckDxPaJ4ZS8bJaRZEaNSjG/ZKl2BW28DzA2GgFAKAUAoBQCgFAKAUAoBQCgFAa5tXo/JiR1csqNF8YWZTkPWplcOFRs1hqLZrXANqA2OgFAKAUAoBQCgFAKAUAoBQCgFAKAUAoBQCgFAVe14+sMWWSNermV2zak2v2RqLHXfSxXfjxIuG2TBFjJMVHIqmWPLImYZC11+UAvoxCgE8cq8qmzG/Hii9Vr6jUVBa59oBQCgFAKAUAoBQCgFAKAUB8Y2FzQHK9qdNX+PLLGbwxnIF4MpIzHxNrjwFdCp9HE+crfEpfqFKP0rDmtTp+ExKyorobqwBU9xrntY+hhNTipRyZmoWFAKAUAoBQCgFAKAUAoBQCgFAKAxzzKilnYKoFySQAPEmhMYuTsldkD/FS/wA1DJIPWOWJfLOQT4gWqt+Bv8hR+uSXVn5YeIO03XWTDyqvrKUlt91Tm9wNL9Q+TF/TNX67rzw8SZhcUkq5o2DC9tOB5Hke41KdzKcJQdpKxxPpWP8AOYj7Vvzrsh9KPjNt/wD0T5lVarHKdz6LG2Cw32Ef6RXJPNn2WyfYhyR6O2A2kKPN3oAE/jchT90ms78D0P07X3Go88+5XfefTtCUelhntxyvEx92YX8qXfAfKpvKou5+xIwe0I5bhDqPSUgq48VYAipTTM6lKcM1hxzXeSqkzFAKAUAoDxNKqKWYhVAuSTYAd5oTGLk7LMrlxc02sKBE4SSg3I5rGCDb2ivhVbt5G7p06f1u74L39rmHFO8Vs+MCsdwMcevgvpH30eGpeCjP6ad1zfnkYIekOQgSlHHrIGVh3mJ+1bvUt4Co3uJeWybyvC66niv+yw77FP8ACH0kCRCGFgTKt2YG9oz3j1vyvXRSjfE+b+LbS6UfkrN59S/JzGuk+bN9+DTb+Rvish7LaxHk28r57x3351hVjqe38J2qz+TLs9jbcX0hXNliKHf23JCfdAu0n3RbvvXM5H1cNklbenfks+3RduPUMLiGlNhi1znXKsSp/K92qFjqJwUFf5eHG9/FYEoviItWCzr9QdXJ/CWKt7xU4oztRnleL68V7rxJmDxaTLmQ3G7cQQeIIOqkcjUp3Mp05QdpGepKCgFAKAUAoBQCgFAKAwY3FLEhdzYDuuSdwAHEk2AFQ3YtCDnLdiQsLgmlYS4gdrekWhSPv5NJzbhuHMwlfFm06igtynlq9X7Lq7xJi3mZkgIVVNnlIuAeKRj6TDiToN2puAvfIKnGnFSqa5L1fBeL6j2NjRn0mlc82lkv5BSAPICm6iP1EtEl2IrNobIlhPXYVizgao5vnA+jmOrd2a55EbjDi1ijopbRTqL5dZWXFadnt2pnKNtYsTYiaQArmkYlTvBvqD3g12UpKUcD4n4xslTZtrlGazxT0aeTRDrQ81Jt2R0zo6JcfBCgvHho40QkgEyMAAbA6FQRpfTubcOCT35O2R+i7PSWw0IRqL9yyuv49V+PG2PLXaV2JHbUyE8zLJceFmAXwAApuoye0z6u5ex4eKXD9pGaaP6SMc0gHONt7ey1yeB4FiiydOrhLovisu1ac13GWbDx4pFkRrG145V0ZfDu5qdDxFMGUjOdGTi1zTyf949w2djGYtFKAJU1NvRdeEidx3EbwdORMp6CrTSSnD6X4Pg/7iWFSYigFAfCbUBUYZPjbCV/mVN4U4Pb9qw4j1R97eRaueJ1SfyVuL6tXw6l693PPjsUxcQw2zkXdiLiNde1bixsQo7iToLGW9EUpwio/MnlouL9lr3GbBbPSK5UXY+k7dp2PNmOp8Nw4USsUqVZTzy0Wi7D5tdV6py0fW2UkJbMWPAAc78am18GZOrKknOF7rgcQ2ts3EQkyTROiux9IGwJ1sCd4rRP5bweHkcNanL4nS/chu14/TwqL+P+yWXHIh10nyhmwWAmxDFYEditi2UXI5VzzlvPdvZa+x9J8P2aOyUVtc4b9SX24cP/AGS6r/StXj1nZ+iUVsOmaHqZLWkBFiSNM1zqQe/du4Vk4pPA9SntNavBSrfVw9izxeESVcsihh3jceYPA94qGrmsKkoO8XYgwSvh3WORi0bG0Uh1YH93IeJ5NxtY62vGRtKMasXOKs1mvVeq9MvW0MKyN18Iu4HbTcJVHA/XH0W8jodDWqIpTUl8ueWj4P24rtJuExKyorobqwuDu9/I91WRjODhJxlmjNQqKAUAoBQCgFAKAUBUxj4xOWOscJITk0ttW78oOUd5bkKrmzpf7VO2ss+paLtz5WMu1p27MMZtJJcXG9EHpSeVwB3stHwK0YrGcsl4vRf3RMmYWBY0VEFlUWAq1rGUpucnKWbMtCooDhPSwZcbiDwMzZvfvrRLctNZa+55jqfroz2Kf1xblSfjKHJrGPXhqVcgv2ff4cvP+9XqdN7i7eX5OT4Zu7JSlt01dp7tNPWesuUFjzaO69FBbBYa37iP9IrGSs7HsbPOVSlGc3dtXberLWoNhQFSR8XmFvmpm1HBZeY5B9b/AFgOLVXJnT92n/lHxX48uRm2vhmZRJGPlYzmThm5xk8mGnjY8KlopRmk92X0vB+/Z+NSVg8SsqK67mAI4HwPI1KdzOcHCTi9DNQqKAq9rnrWTDj6dzIRwjFrj7xIXwLcqq8cDoodBOq9Muf4z7iXjcQsEbORoq6AceAUd5NgPGpbsZU4OpNR4/25i2ThDGl31kc55D9Y8B3AWUdwFEi1aopS6OSwXL85snVJkKA0b4WB/l4ftf8AY1a0ldtHlfFakqcYTg7NSunwZy4Gwtx4f0/53VO84rc10/vUZy2eltdaO1vCEk5VEtHG28l/tdbv+3Ub78EotLOP+mv6jUTioxSRfYtrntW01Ks9bWWiSwSXUlgdNrI9YUBgxuFWZGRtzDhoRyIPAg6g8xUNXL05uElJaGDZGJZ0Ik+cjYpJwuwt2gOAZSG86Jl68FGV45PFf3qyMEA6icp+zmu6chINXUe0O3bmHPGoyZeX7lLe1jg+Wndl3FrVjmFAKAUAoBQCgFARNq4oxRMy6tayDm5OVR5sRUN2RrRgpzSeWvLXwPWz8KIY1QG+Uanmd5Y95JJ86JWRWrPfm5cSJsv5SSWbgW6uP2UJBPm+byC1C4mtboQjT7Xzf4t4lpVjnFAKA4b0r/1mJ+1b866oq8bM+S2mpKntTnB2ad0+DKhVt30pw3UW+Ibc9rmmoqMUsIrJNu8n2t35WWh3Xot/o8N9hH+kVzy+pn0eyfYhyRaVU6BQEXaWE66Jk3EjsnirDVWHeGAPlUNXRpSqbk1L+21XafNl4rrokcixI7Q5MDlYeTAjyondCtT3JuP9tp4EbZw6qaWH6J+VjHIMe2B4PdvvioWdjSr06cZ65Psy8MOwtKsc4oCs2SM7zTH6T5E9hCV/F858xVVxOit0Yxp8Fd83+LIbQHWTQxfRBMrjnl0UH75Dfco87Cl0Kcp9i7c/DDtLOrHOKAUBo3wr/MQ/a/7GrWjmeP8AGftR5+hzC2t63cU2meNT2upChOgn0ZNN9l7eePYb38E3z0/2a/qNZVj0fg31y5HTawPoBQCgKyQdXilPCZCp9tLsvmUL/wAIquTOhdOi1/F37Hn427z3tyImIsou8ZEic7rrbzF1+8aSyI2eSU7PJ4Pt9syZBKHVWU3DAEHuIuKsYyi4tp6GShAoBQCgFAKAUBWbQ7c8EfItK3ggCgH70in7tVeZ0UujTnPku/8AC8STtLE9TDJJ6qMQOZA0HvtUt2RnRhvzUeLPuzcN1UUab8qAE8zbU++9ErIVZ783LiyTUmYoDHPMqAs7BQN5JsKlJvBENpYs4v0gwjy4md0UsrSMVPMX312RhJK1j5XaqFSdaUorBsgf4VN+7b8KvuS4HP8Apav8TsXRSdThYUBGZIkVl4ghQDcVx1ISi8UfVbI/2Yx1SRc1mdIoBQFbszsS4iPhnEijuca/zq586qs2dFXpQhLqt3fhobUGSSCTlJ1bey4tb+NY6PNMUelCcOq/avxcsqsc5F2nieqhkk9VGI8QNPxqG7I0pQ36ijxZ92bhepijj9VFHiQNT5nWiVkKs9+blxZF2f258Q/IpEPBVzn+aU+6oWbNKvRpwjzfe7eSLOrHOKAxzzKilmIVRvJ0FSk27IhtLFmgdM8aMcqRx6BHzZm46EaDhvrsp7O1i2eVt8f1EVFYWZqw6ON66+41t8l8Ty/+Pf8AI2HochwEjs3bDqFNtCLG99d9Z1Nnclmd+w0/08m273OiYTFJKuZDcfiO4jga4pRcXZnsxkpK6M9VLCgK3b+kYk/dSJJfkAwDfyFqrLI6Nmxnu8U17eNiyqxzlbsDsxGP907x+Qbs/wAhWqxyN9pxnvcUn7+NyyqxgKAUAoBQCgFAV2H7WKlPqxxqO4kux/DLVdTeWFGK4tvyXuNuaoi+vNGviM4Yj3KamQ2fCTlwT8repY1JgKAwYzFLEjO5sqi5/t41MYuTsiJNJXZz3aO03xL5n0X6K8B/c99elTpqCwPPnUc3ieYlrZGRkqQeo3KkMpKsNxFRKKasyU2ndG47C2p16a6Otgw5/WHca8ytS+W+o9ClU311lpWJqKArZOzi05PC480dCPwkaq6m6xoPqa8U/Y+9IB/l5CN6L1g8UIcfpqZZDZvuxXHDvwJ6m4uKkwyIG3dYwvrSxL5GRbj3A1WWRvs/134J+TLCrGBX7C1jLetLK3kZGt+FqrHI32j67cEl4IsasYHiSZV9JgPEgVKTeQuaF0k2scRKVU/JobDkx9bv7q76FLdV3mcNapvO2hAiFdKMCSq33VJAZbUBI2bjzh3DD0To45j+4rKrTU42NKdRwZvUM6uAVYEHkQa8tprM9FNMyVBJG2nB1kMqetGy+9SKh4o0pS3akZcGj7s6frIo39aNW96g/wBaJ3RFWO7Nx4NkXZ4yz4leZjk/iTJ+cVQs2a1cacHzXjf1LKrHOKAUAoBQCgPEr5QTqbAnTU6C+g50JSu7Gr9E+ksGLxGIEJcliri6MoyiONNSdxzZtKzhNSeB6W27FWoUoOaWGGet2/IydJtvww4jCwyZs5lDgBSQQVkjFjzzsunfUykk0iuybJUqUqlSNrWtn1p+Rs9XPOPEkgUXYgDvNqlK4NP6Z7VSQJHE6uLkvlYNqNwNt28muvZ6bTbaOWvNPBGuxV1nKSo2qxUkviok0aSNTbczqp9xNZuVmaKOBjLA6qQQdQQbg94PGtFkZskbIxohnViQFPZck2AB4k8ADY1lXhvQsa0Zbsjd8PjI5NUkR/ZZW/I15ri1mj0E08jPVSTWeke34cLicMsmYMS1rKWuGGXS3HNl99Zykk0ehsmyVa1Go4Wthrwx8rln0kx8eHw0jy3yZSrEAsRm7O4cLmrSaSxOfZKU6tWMYZ59xg6KbZjxeHVosxCgIxKle0FF7X3+NItNFtt2adCq4z1x7DJtyZQ+FUkAtiQB32jkP9BSWhGzxbjUa0j6otSbC5qxzFZ0YcHCQEG4MYN/HX+tVjkdO2JqvNPics6Xbf2nnbMJI4jqnVA5MvC7Lre1t9exRpUbYYvrPGq1Kt+rqNcwDTzyKSkrrmGZirsoHG7bhW7tFGKcmbYJ1UgEgE7r6VikWJM+JWJGdvRVSx4nTl30vZXFruxk2btJpOsAjKMuWxfMEYEXurBdSLEEW0PiDUXctCbJErrHPpiPuyFj77gVMU9SJNaHmQ1cqaPt95YZ2ZBIFNiGUMFvbUZhpe9WjZqzDbRM2F00x0Lr22eO4BWXUWvwJ7QPhVKmz05LKxpCtNM7pXjHpFX0WkDYSAggjqlsRu0Fv6VWOR07Ymq80+LPkU6/HpEuM3xaI2426yYX/Gl+lYmUX+mjL/J+US2qxyigFAKAUAoBagNS6EbBGElxpH0sRlXuTKHA/wDUrOEbNnqfENrdeFJcI+OXoSOkWxxNjMBKbfJyPfv7Bcfil6mSxRnsu0Ons9WC1S87ep66fbSlw2Dd4WCvmVQ1gbXNiR311bNCM6lpHk15OMLo4ljMXiZTeQySE8SS9evGMVkee3N5mw7DwssUZ65ChZrre2osNdDzrGbTeDLJNLEtYnqAVu2IC8oDJI8LQlfk8t1fNe5vqtxazDdl4VnJXeOReLsusvom0FxrYXvqd3Pj41sZnzEYpY1uxCj/AJuqUQRJpDNGerBYupCDcSSCAKh4PEslwNKGFxSPlEUof6oN/eta3i1e+BW007WOpfB0cepti2vGynIrHNICLa34Cx3EmvO2pUmrxzO2h8xfUW/SnY4nxOAc2+TnN+8BGcfzRivOlG7R7Wx7Q6dGtFax9beTLfbuAGIw80R+nGy+dtD77VeSurHJs1V0qsZrRor+guzvi+BgTiUzt7Tdo/nbyqtNWijf4lW+btM5ddlyWBrfwkw4t8ThTh4mZYmDKbqAZSb5dT6qHXd2qpUvdWPR+Ey2eNKoqsrN4a4Lj3s3DbzSHCy9ShMrREIugOYi1tTbS9aSvbA8nZlBVo776N8X1FV8G6SrgIlmUqVLBb2N0vdSLHkbeVVp/SdPxZwe1SlB3v56nnaGEkVQuRjYAXUZgbaXsNR4WruhKL1PJaaNO2ndbjVb7xqvvFdcTCRq20XJ3knlW8TCR42djpZA0BUyxupVhexUHTRuFJwi1iUjJp4G3bOhaMdqR5DoLvluANw7IA895rKKtrctJ30JnW1a5FibHhUMKMRqb3JJ9ZhztwrnlOW+1c6oQjup2KTGR5uygLdygt+ArRPiQ1wMWC6G4rEOLoYkuCWk7Ol+C7yaS2iEFncqqUpHU9ss4gl6pS0nVtkAsCWIsN+leS8sD06G782O+7K6uUHwYxSpgESZSuVmyXsboe0CLH6xHlVKStGx3fGJU5bU5Qd7588mU2Fhxf8AjbzGJuqK5CbrpEQQrWvuzoTzqqT37nXOWz/8aob3Sz1+rVdzOi1seCKAUAoBQCgFAVuzdJsUP+ojDzhjH5oaqs2b1bfLp8n5v3G1tHwx5YjXzilX8yKPQmh9M1/j6ow9K9jHG4doQ2QkqwJFxcG9j3VvRqfLnvHHUhvxsc8/8JYuA6xZxzQhh7t/4V3/AD6ctTm+VJaE7B4bLpIhX2kK/mKq3fJl0uJ920qAx9Xl1Vr5bcxvtU028blKyWFiCslaGB4xk0gQmIKX4BjYVKtfEhmlzTyu564tm5HS3gOVb4aFVfUu9mQs1rKzeClvyFZSZtFG5bI2fNpaGTzUr+q1cs5x4o6Ip8Db9l4J1IZwFsDYXudbb+A3bheuSc08EbRT1MmON8Rh1+0f3Jl/7lYPNHVT+1N8l439CRtOXJDK3qxufcpNS8ilKO9UiuLQ2dHlijXlGo9ygUWRFV3m31sj7c0RG9WaI+9wv5MaM02fGTXFPyv6FhUmBX7A0hC+o8ifwyMP6VWORvtP3L8Un3pFjVjA8soO8X8daA5f0w6NiOYG1omJK279cpPC35V6dCtvR6zgq0919RAgjCCygAd1aXvmZGdZKA9dbQEjZezziZAijTex4AcTVKlTcVy8IOTsdMghVFCqLAAACvMbbd2eglbAyVBJhxk3Vxu/qoze4E1DLQjvSUeLMOx4ckEK+rEgPkoosi9eW9Vk+LfmYcH2sTiG5LFH7gz/APdFQs2WnhSgub8l6FlVjAUAoBQCgFAKArUOXFsP3kCkfccg/wDuLVdTd40F1PzX4G3zaLP6jxufBXUn+W9JZDZsZ7vFNd6wLKrGAoBQGnbe6KG5kw4GupTd/D/auultGkjlqUNYmpupBIOhBsRxB5GupO+RzHwmpILTZ3RRsYFaQZY94b6RH1P77qyntChgsWa06Tnjob7sbZy4aFIVNwgtc2BPebca4ak3OTkztjHdVibVCwoCtHaxZ/6cFvN3v+UVV1N8qHOXkvyOkGsDJ+8ZY/42VT+BNJZDZvuKXC77lcsasYEPbMJeCVV9LIcvtDUfiBUSyNaElGpFvK5Iws4kRXXcyhh4EX/rUopOLjJxehC2WcsmIQ8JQ49l1U/qD1VamtbGMJdVu1P2sWVWMBQGHF4VJVKOAyneP+bjUxk4u6IaTVmc96WbJXBBXzEo7ZQCO0DYnXmNK7adfewZ521ONBJvJlB8ej9YfjW2+jm/VUf5Fr0Zwa46RkV7BACxtwJtYVnUrKKwNtmqQryai8jo+zdnR4dMsYsOJ3knmTXDObm7s9OMFFWRLqpYUBW9IdYGT94Vj/jYL+RJqssjo2bCqpcMe7Esqsc5W7DF1kk/eTO3kCIwf4YwarE6NowcY8El6+pZVY5xQCgFAKAUAoCs2v2Ghl9WQK3sv2P1ZD5VV8ToodJShxV+1Y+VydioBIjI25lKnwIt/WptcxhJwkpLTEjbFnMkCFvSAyv7Skq38ymiyNK8VGo0ss1yeKJ1SYigFAcO6Um2MxFjb5Vvzrrh9KPkNsbW0TtxKtnJ3knzq5zOcnmzuHRb/R4b7CP9Irjlmz7DZPsQ5ItaqdAoBQFZsbtmaXg8pC+ynyY95Vm+9VY8Tor9FRhwXi8fWwxvbxEMfBM0zeQyKPMuT92jzFPo0pS42j6vy8Szqxzg0BWbC7CvD+6kKj2D20t3ZWA+6arHgdG0YtT/AJK/bk/HHtGJ+TxMbcJUMR9pbyJ+HWe8UeYj0qMo8Hf0foWdWOcUAoDRvhX+Yh+1/wBjVrRzPH+M/ajz9DmNdB86b18E3z0/2a/qNY1j2vg31y5HTawPoBQCgKzGfKYiFOEYMzeNiiD+Zz92qvM6IdGlKXHo+r9O8z7XxJihdl9K1k9tjlUfxEVLdkUoQU6iTy15ZvwMuBwwijSMbkUKPIWvRKxWpNzm5PVmepKCgFAKAUAoBQGDG4YSxvG25lKnnqN476hq5enNwkpLQwbIxJkjGf01JSQfXXQ+R9IdxFE7lq8FGeGTxXJ/2xhwx6rEOn0ZR1ie0LK6/pbzaoWDLz6dJS1jg+Wnqu4tKsc4oDW+lnSV8AUPU50bTNmtZteyRblY++rxhvHDtm2S2ez3bp+Zyba2N66aSW2XO5a2+1+HfW7e5G7Pn4U5bbtW7DByfctX2LEhryO//n/5Vaba6Mszr+KU6Ut3aNnXQfR5OOGP+ytLtfA6P0T6YO/UYVIMxCqhbPYWUasdNBYVWcLYnRsXxBy3aMY9R0KsT2xQEDbOJKRkJ845EcftNoD4AXY9ymoeRtQgpT6WSxfJe+RJwkAijVF9FVCjwAtRKxnObnJyebIOxflOsnP7Vhk+zW4X39p/v1C4m1fo2p8M+bz7suwtKsc4oCrx/wAjMk30WAil7rk5G8mYr9/uqrwdzop9Om6eqxXqu7HsJG1MKZYmVTZtGQ8nUhlPhcC/depauilGe5NN5ZPk8Ge9nYsTRq4FidGHFWBsynvDAjyoncirTdOTj/WtH2kmpMxQGjfCv8xD9r/sataWZ5HxjGlHmct39ocN3eOPv/oKjGXTWmXLXvNYRpbNu/DquG+v3H/Gb+j/AKYX/wBpG/fBKbyzkburX9Rq1SSkk0c/w6hUoV6lKorSjg+86bWJ7QoDxLIFBZiAACSTuAGpJoSk27IgbFQsGmYENKcwB3qgFkXu01I5saquJtXaTVNZR89X6ckeZflsQq/Qg7bcusIIVfJSWPilM2TH9uk3rLBctX2vDvLSrHOKAUAoBQCgFAKAUBU43/Ly9f8As3ss31SNFl8B6Ld2U7lqrwdzpp/uw+Xqvp9V6rt4knaeEMqDKQrqQ8bHUBhe1+YIJB7ialq5nRqbkscng11f3LrPWzscJlJtldTlkQ71biD77g8QQaJ3Iq03B8U8nxRLqTMg7a2amKheJ9zDQ8QRqGHgalOzuY16Ma0HCWpwaeOzstwQjFbg3ViCRcHiK1i/mSvovF/g8qvR/wCM2d05feqLH/Cn7z8I8zy44jePy5VepF/Us0cnw2vTvLZq7tTqWu/4yX0y7Hg/8WzqvwY7LRMP14IZ5dNPogH0Dya+/wAqwlUU8sj2tl+Gz2JuNVdLwtpbqeZulVOw8u4UEkgAC5J0AHM0JSbdkVmABnk69hZACsAOmh9KQj61rD6vtVVY4nRU/bj8tZ/+XouzXr5DajmZvi6fSF5iPox8vafUDuzHgKPHAUVuL5r0y637L2RaIoAAGgAsBVjmbufaAUBjxEKyKyOLqwIIPEHS1Qy0ZOLUo5ogbNxDI3USm7qPk2P7RBx9sbmHnuNQnozarBSXzILDVcH7cO7Q8YpTh5DKgJjf55QLkEC3WqOOgAYcgCNxueGJMGqsdx5rJ+j9CzgmV1DKQykXBBuCOYqxzyi4uzzPdCDmPwn7WWcJDF2gkl5HHog5SAgPE79e73I3m91dpfafl7FSW1VleSf7cXrLST6o521wNGrtSSVj4WpUlUm5zd23dvizZ/g82mMJPIXB6pwqswF8hLaE9xN646i3H1PwPs/hlWPxGld/ehFJ/wCcVk/9o5dasdejkDAFSCCLgjUEcxUGrTTsz6TQgp5G+OMFX/Tqbu3CQg+gvNAdSeNgOdVzOpL5Cu/qeXV18+HDPgS9p44xgKgDSvcRp38Wbkg3k+A3kCpbM6VLfxlhFZv05vT2MmzsGIUC3LG5Z2O9mOpY+J9wsKJWK1anzJXy4LgiVUmYoBQCgFAKAUAoBQHxluLHUHfQZFSqvhNAGkg4AAtJH3W3unK3aHeN1cjqe7WxbtLwfs/B9R7aKPEHrYJAJALZ1swI9SRfpC99DYjWxFM8UV3p0uhUjhwfmn/UfJsbNEpMiQ2H0+tyL4kMunvNLtExp05u0G+Vr+T9irmin2h2Gbq8OfTKZgXHqqzAMw+tZR7XCuMjpjKlsvSSvPS+nNZLldvkVnT7ouvULLAgUwoFKqN8Y/qu/wAL10UpbuB8z8X2eVdOvnLXrNd6A7A+NTdY4+SiIJ+s28L/AFP/AN1rUlZHl/Ddk+bU3pZLzN7x+xnhlbEYQ5WfWaPQq59bKSBm56i/MceNxs7o+3p7RGcFSrZLJ6rq5dj5EjBbYkkuFSNmG8dYUI9pGTMvuNFJszqbPCGLbtyv3NOzMzYJ5e1iWXINerW/V6a3kY6vblYDuNTa+ZRVIwwpLHi8+xaeL6xJtIy3TDWc7jIb9Unff9ofqr5kUvfIlUVDGrh1av25vsTJez8EIVsCWJOZ3bVmbizH8LbgAANBUpWMqtR1Hd4cFokSqkzFAKAUBGx2CWZbNfQ3VgbMp9ZTwNQ1cvTqSg7r8PmRFxE0OkqGVf3kYGa31473v3rfwFRijVwpzxg918H6P372QZJsPctG88LE3IjilFzzKNGVv32v31GBuo1bWkoyXW15pp+JjfAzYjsl5hGdCZerS4+rHGoJ/wDMNvqmlmyVVpUsUlfqu/F3/wDnvRIx3RTDywrEwZVRs11IDE2tdjbXStIPcyPL22mts+6+4o16GbOMZlEzmNb5n61MotvucthbjV/ms8//AIih19/4LnYfRbDQK5izSJKgBzMHUrv0sB76rKTlmdeybLDZZb1Nu5j/AMIlwxPUtKY73sjIJB4rICjjvGVuebfWW7bI9n9RCr9xK/Xe3esV4rkfTJC2k8mJk5o8TqvgVjjAfwNxTDUjdqL7aiutNX8W7eBP+PO4y4eIgW0eQGJB4KbO3hYDvFTfgYfKjHGpLsWL78vHsJGA2eIyWZi8jem5tc8lAHoqOCj8Tc1KRSpVc7JKyWS/ub6ybUmQoBQCgFAKAUAoBQCgFAKAh4rZcMpzPGhb1rWb3jWoaTNYV6kFaMnY8Q7HgRswiXMNzEZiPAm5FN1Ey2irJWcnYn1JiY53VVJcgKASxNgAON78KAgbBXDohTClCqm5CkNYsSdeX9hUtt5mdKlClHdgrIs6g0I2MwEc1usjV7bswBI8DvFQ0maQqzh9LaI42Hh7gmJTbdmuw9zXqN1F/wBTV/k/IsFFtBVjA+0AoBQCgFAKAUAoBQCgOY4yBsJBicXhx1kExxS42NTex6yZVxKC9rqLBxxUA/R1A6Rgh8mnsL+QoDNQCgFAKAUAoBQCgFAKAUAoBQCgFAKAUAoBQFP0siifCyJPIYkcovWAgFWMiBDc6fOFd+nPSgK/oni5WnxMWIEbyxLEDiIhZJUOcqGFzlkXW4uR2gRobUBtFAKAUAoBQCgFAKAUAoBQCgFADQGOPDqoyqqgHeAAB7hQHsCgMGPxiQRvLIbIilnNi1lAuTYAk6DhQGaJwwDDcQCPA0B6oBQCgFAKAUAoBQCgFAKAUAoBQCgFAKA8ugYWIBHI6igPEGHSMWRVUXvZQFF+dhQGWgIzY9BKsJJ6xkZwLNbKpUE3tbey6XvrQEmgFAKAUAoBQCgFAQtq7TjwyB5SQpdEFgT2mYKN3eRQEPBdJYJnWNM+ZpJY9UYAPHmzKxtp6J/4RQFzQFW22bEjqJzb6i//ACoCxWQZcx0Frm+ltL60BUJ0jgMzJ10eURowObW5aQEe5R76A+dL51+KYiMugeWCVI1Z0TMShUWLEDeRrQEvY+OjkRVSRGZUXMFdXI0A1yk8aAsKAUAoBQCgFAKAUAoBQCgFAKAUBU7W6QQ4VskmbN1LzWVS3YQqG3ce0NPHlQGfZ21o8QzrGWJQITdSos4zKRffoKAlYmbIpazNbgoux8KAhQbWzsF6mZbm1ygAHj2qAm4nEpEuaRgq8ybCgI+H2tDIwVJUZjuAIJoClxW0Yvj0MnWxZEgmRm62IWZnhIFs1/2bcKA2WKQMAykFSLgg3BB4g8RQHqgFAKAUAoBQCgK7amyxiHgZmssMvW5bAh2CMq35ZWYN4qKArMH0eGFaGXrRaGOfNmUKHkldXeRmv2bsvI79/MCw6ObQfEQiSQKrZmVlAIyupyOhuTms6sAw0IsaA9tsHCkknDQEnfeKP+1AT0QKAAAABYAaADkKAwrhQJWkubsipbh2Wc3/AJz7qA8bSw4dCC2QcWFswHGxPo+NAROjMLpAOtJZ8z2ZgA5TOxTPYDtZMt9PHWgLagFAKAUAoBQCgFAKAUAoBQCgFAUG2OjK4l5mdz8rDHARluBGsjO6jX9pmsTyC77UBgx19nLisRnDmSVZMuWxWNUjRgoDXkyIjMALcRbmBfmESR5ZVR7qM4tdDz0a+l+dAR4di4dGDJh4VYG4IjQEHmCBpQE+gFAa/tfBP10LROQetXNHlXq+qHzhcWuTbc19+Xhe4F+BbdQH2gFAKAUAoBQCgFAeXQMCCAQd4OooAiBRYAAcANBQHqgFAKAjbQwKToY5VzIbXFyu433gg76AYDAxwJkiXKtyd7MbniSxJNASaAUAoBQCgFAKAUAoBQCgFAKAUAoDxLCrWzKGtuuAbeF6A90AoBQCgK3EbDgklEzpeQZdcz27JuLi9iAeFqAsqAUAoBQCgP/Z"/>
          <p:cNvSpPr>
            <a:spLocks noChangeAspect="1" noChangeArrowheads="1"/>
          </p:cNvSpPr>
          <p:nvPr/>
        </p:nvSpPr>
        <p:spPr bwMode="auto">
          <a:xfrm>
            <a:off x="140018" y="-130043"/>
            <a:ext cx="274320" cy="274378"/>
          </a:xfrm>
          <a:prstGeom prst="rect">
            <a:avLst/>
          </a:prstGeom>
          <a:noFill/>
        </p:spPr>
        <p:txBody>
          <a:bodyPr vert="horz" wrap="square" lIns="82296" tIns="41148" rIns="82296" bIns="41148" numCol="1" anchor="t" anchorCtr="0" compatLnSpc="1">
            <a:prstTxWarp prst="textNoShape">
              <a:avLst/>
            </a:prstTxWarp>
          </a:bodyPr>
          <a:lstStyle/>
          <a:p>
            <a:endParaRPr lang="zh-CN" altLang="en-US"/>
          </a:p>
        </p:txBody>
      </p:sp>
      <p:sp>
        <p:nvSpPr>
          <p:cNvPr id="1816580" name="AutoShape 4" descr="data:image/jpeg;base64,/9j/4AAQSkZJRgABAQAAAQABAAD/2wCEAAkGBxQQEhQUEhQVFRUXFBgYFRgYFxUUFhwbIBcWGSAYGBwbHCgiGBwoGxUYITEhJSkrLi4uGh8zODMsNygtLisBCgoKDg0OGxAQGiwkICQsLCwsLCwsLCwsLCw0LCwsLCwvLCwsLCwsLCwsLC0sLCwsLCwsLCwsLCwsLCwsLC4sLf/AABEIAKwBJQMBEQACEQEDEQH/xAAbAAEAAgMBAQAAAAAAAAAAAAAABAUDBgcCAf/EAEgQAAIBAgMEBgQLBgUCBwAAAAECAwARBBIhBTFBUQYTImFxgTJScpEHFCMzQmJzgqGxskNTkqLB0RUkNMLwY8MWg6Oz0uHx/8QAGwEBAAMBAQEBAAAAAAAAAAAAAAECAwQFBgf/xAA4EQACAQIDBAgFBAICAwEAAAAAAQIDESExQQQSUXEiYYGRobHB0QUTMjPhFCNS8GJyFZJCY6I0/9oADAMBAAIRAxEAPwDuNAKAUAoBQCgFAajPt6X45JhzIkLiSP4vHInZnishdke+smrrYejYXBvegNuoBQCgFAKAUAoBQCgFAKAUAoBQCgFAKAUAoBQFF0txmIhiRsIEaQyouR9FcG5K3HotYGx52vQGPZW2/jckDxPaJ4ZS8bJaRZEaNSjG/ZKl2BW28DzA2GgFAKAUAoBQCgFAKAUAoBQCgFAa5tXo/JiR1csqNF8YWZTkPWplcOFRs1hqLZrXANqA2OgFAKAUAoBQCgFAKAUAoBQCgFAKAUAoBQCgFAVe14+sMWWSNermV2zak2v2RqLHXfSxXfjxIuG2TBFjJMVHIqmWPLImYZC11+UAvoxCgE8cq8qmzG/Hii9Vr6jUVBa59oBQCgFAKAUAoBQCgFAKAUB8Y2FzQHK9qdNX+PLLGbwxnIF4MpIzHxNrjwFdCp9HE+crfEpfqFKP0rDmtTp+ExKyorobqwBU9xrntY+hhNTipRyZmoWFAKAUAoBQCgFAKAUAoBQCgFAKAxzzKilnYKoFySQAPEmhMYuTsldkD/FS/wA1DJIPWOWJfLOQT4gWqt+Bv8hR+uSXVn5YeIO03XWTDyqvrKUlt91Tm9wNL9Q+TF/TNX67rzw8SZhcUkq5o2DC9tOB5Hke41KdzKcJQdpKxxPpWP8AOYj7Vvzrsh9KPjNt/wD0T5lVarHKdz6LG2Cw32Ef6RXJPNn2WyfYhyR6O2A2kKPN3oAE/jchT90ms78D0P07X3Go88+5XfefTtCUelhntxyvEx92YX8qXfAfKpvKou5+xIwe0I5bhDqPSUgq48VYAipTTM6lKcM1hxzXeSqkzFAKAUAoDxNKqKWYhVAuSTYAd5oTGLk7LMrlxc02sKBE4SSg3I5rGCDb2ivhVbt5G7p06f1u74L39rmHFO8Vs+MCsdwMcevgvpH30eGpeCjP6ad1zfnkYIekOQgSlHHrIGVh3mJ+1bvUt4Co3uJeWybyvC66niv+yw77FP8ACH0kCRCGFgTKt2YG9oz3j1vyvXRSjfE+b+LbS6UfkrN59S/JzGuk+bN9+DTb+Rvish7LaxHk28r57x3351hVjqe38J2qz+TLs9jbcX0hXNliKHf23JCfdAu0n3RbvvXM5H1cNklbenfks+3RduPUMLiGlNhi1znXKsSp/K92qFjqJwUFf5eHG9/FYEoviItWCzr9QdXJ/CWKt7xU4oztRnleL68V7rxJmDxaTLmQ3G7cQQeIIOqkcjUp3Mp05QdpGepKCgFAKAUAoBQCgFAKAwY3FLEhdzYDuuSdwAHEk2AFQ3YtCDnLdiQsLgmlYS4gdrekWhSPv5NJzbhuHMwlfFm06igtynlq9X7Lq7xJi3mZkgIVVNnlIuAeKRj6TDiToN2puAvfIKnGnFSqa5L1fBeL6j2NjRn0mlc82lkv5BSAPICm6iP1EtEl2IrNobIlhPXYVizgao5vnA+jmOrd2a55EbjDi1ijopbRTqL5dZWXFadnt2pnKNtYsTYiaQArmkYlTvBvqD3g12UpKUcD4n4xslTZtrlGazxT0aeTRDrQ81Jt2R0zo6JcfBCgvHho40QkgEyMAAbA6FQRpfTubcOCT35O2R+i7PSWw0IRqL9yyuv49V+PG2PLXaV2JHbUyE8zLJceFmAXwAApuoye0z6u5ex4eKXD9pGaaP6SMc0gHONt7ey1yeB4FiiydOrhLovisu1ac13GWbDx4pFkRrG145V0ZfDu5qdDxFMGUjOdGTi1zTyf949w2djGYtFKAJU1NvRdeEidx3EbwdORMp6CrTSSnD6X4Pg/7iWFSYigFAfCbUBUYZPjbCV/mVN4U4Pb9qw4j1R97eRaueJ1SfyVuL6tXw6l693PPjsUxcQw2zkXdiLiNde1bixsQo7iToLGW9EUpwio/MnlouL9lr3GbBbPSK5UXY+k7dp2PNmOp8Nw4USsUqVZTzy0Wi7D5tdV6py0fW2UkJbMWPAAc78am18GZOrKknOF7rgcQ2ts3EQkyTROiux9IGwJ1sCd4rRP5bweHkcNanL4nS/chu14/TwqL+P+yWXHIh10nyhmwWAmxDFYEditi2UXI5VzzlvPdvZa+x9J8P2aOyUVtc4b9SX24cP/AGS6r/StXj1nZ+iUVsOmaHqZLWkBFiSNM1zqQe/du4Vk4pPA9SntNavBSrfVw9izxeESVcsihh3jceYPA94qGrmsKkoO8XYgwSvh3WORi0bG0Uh1YH93IeJ5NxtY62vGRtKMasXOKs1mvVeq9MvW0MKyN18Iu4HbTcJVHA/XH0W8jodDWqIpTUl8ueWj4P24rtJuExKyorobqwuDu9/I91WRjODhJxlmjNQqKAUAoBQCgFAKAUBUxj4xOWOscJITk0ttW78oOUd5bkKrmzpf7VO2ss+paLtz5WMu1p27MMZtJJcXG9EHpSeVwB3stHwK0YrGcsl4vRf3RMmYWBY0VEFlUWAq1rGUpucnKWbMtCooDhPSwZcbiDwMzZvfvrRLctNZa+55jqfroz2Kf1xblSfjKHJrGPXhqVcgv2ff4cvP+9XqdN7i7eX5OT4Zu7JSlt01dp7tNPWesuUFjzaO69FBbBYa37iP9IrGSs7HsbPOVSlGc3dtXberLWoNhQFSR8XmFvmpm1HBZeY5B9b/AFgOLVXJnT92n/lHxX48uRm2vhmZRJGPlYzmThm5xk8mGnjY8KlopRmk92X0vB+/Z+NSVg8SsqK67mAI4HwPI1KdzOcHCTi9DNQqKAq9rnrWTDj6dzIRwjFrj7xIXwLcqq8cDoodBOq9Muf4z7iXjcQsEbORoq6AceAUd5NgPGpbsZU4OpNR4/25i2ThDGl31kc55D9Y8B3AWUdwFEi1aopS6OSwXL85snVJkKA0b4WB/l4ftf8AY1a0ldtHlfFakqcYTg7NSunwZy4Gwtx4f0/53VO84rc10/vUZy2eltdaO1vCEk5VEtHG28l/tdbv+3Ub78EotLOP+mv6jUTioxSRfYtrntW01Ks9bWWiSwSXUlgdNrI9YUBgxuFWZGRtzDhoRyIPAg6g8xUNXL05uElJaGDZGJZ0Ik+cjYpJwuwt2gOAZSG86Jl68FGV45PFf3qyMEA6icp+zmu6chINXUe0O3bmHPGoyZeX7lLe1jg+Wndl3FrVjmFAKAUAoBQCgFARNq4oxRMy6tayDm5OVR5sRUN2RrRgpzSeWvLXwPWz8KIY1QG+Uanmd5Y95JJ86JWRWrPfm5cSJsv5SSWbgW6uP2UJBPm+byC1C4mtboQjT7Xzf4t4lpVjnFAKA4b0r/1mJ+1b866oq8bM+S2mpKntTnB2ad0+DKhVt30pw3UW+Ibc9rmmoqMUsIrJNu8n2t35WWh3Xot/o8N9hH+kVzy+pn0eyfYhyRaVU6BQEXaWE66Jk3EjsnirDVWHeGAPlUNXRpSqbk1L+21XafNl4rrokcixI7Q5MDlYeTAjyondCtT3JuP9tp4EbZw6qaWH6J+VjHIMe2B4PdvvioWdjSr06cZ65Psy8MOwtKsc4oCs2SM7zTH6T5E9hCV/F858xVVxOit0Yxp8Fd83+LIbQHWTQxfRBMrjnl0UH75Dfco87Cl0Kcp9i7c/DDtLOrHOKAUBo3wr/MQ/a/7GrWjmeP8AGftR5+hzC2t63cU2meNT2upChOgn0ZNN9l7eePYb38E3z0/2a/qNZVj0fg31y5HTawPoBQCgKyQdXilPCZCp9tLsvmUL/wAIquTOhdOi1/F37Hn427z3tyImIsou8ZEic7rrbzF1+8aSyI2eSU7PJ4Pt9syZBKHVWU3DAEHuIuKsYyi4tp6GShAoBQCgFAKAUBWbQ7c8EfItK3ggCgH70in7tVeZ0UujTnPku/8AC8STtLE9TDJJ6qMQOZA0HvtUt2RnRhvzUeLPuzcN1UUab8qAE8zbU++9ErIVZ783LiyTUmYoDHPMqAs7BQN5JsKlJvBENpYs4v0gwjy4md0UsrSMVPMX312RhJK1j5XaqFSdaUorBsgf4VN+7b8KvuS4HP8Apav8TsXRSdThYUBGZIkVl4ghQDcVx1ISi8UfVbI/2Yx1SRc1mdIoBQFbszsS4iPhnEijuca/zq586qs2dFXpQhLqt3fhobUGSSCTlJ1bey4tb+NY6PNMUelCcOq/avxcsqsc5F2nieqhkk9VGI8QNPxqG7I0pQ36ijxZ92bhepijj9VFHiQNT5nWiVkKs9+blxZF2f258Q/IpEPBVzn+aU+6oWbNKvRpwjzfe7eSLOrHOKAxzzKilmIVRvJ0FSk27IhtLFmgdM8aMcqRx6BHzZm46EaDhvrsp7O1i2eVt8f1EVFYWZqw6ON66+41t8l8Ty/+Pf8AI2HochwEjs3bDqFNtCLG99d9Z1Nnclmd+w0/08m273OiYTFJKuZDcfiO4jga4pRcXZnsxkpK6M9VLCgK3b+kYk/dSJJfkAwDfyFqrLI6Nmxnu8U17eNiyqxzlbsDsxGP907x+Qbs/wAhWqxyN9pxnvcUn7+NyyqxgKAUAoBQCgFAV2H7WKlPqxxqO4kux/DLVdTeWFGK4tvyXuNuaoi+vNGviM4Yj3KamQ2fCTlwT8repY1JgKAwYzFLEjO5sqi5/t41MYuTsiJNJXZz3aO03xL5n0X6K8B/c99elTpqCwPPnUc3ieYlrZGRkqQeo3KkMpKsNxFRKKasyU2ndG47C2p16a6Otgw5/WHca8ytS+W+o9ClU311lpWJqKArZOzi05PC480dCPwkaq6m6xoPqa8U/Y+9IB/l5CN6L1g8UIcfpqZZDZvuxXHDvwJ6m4uKkwyIG3dYwvrSxL5GRbj3A1WWRvs/134J+TLCrGBX7C1jLetLK3kZGt+FqrHI32j67cEl4IsasYHiSZV9JgPEgVKTeQuaF0k2scRKVU/JobDkx9bv7q76FLdV3mcNapvO2hAiFdKMCSq33VJAZbUBI2bjzh3DD0To45j+4rKrTU42NKdRwZvUM6uAVYEHkQa8tprM9FNMyVBJG2nB1kMqetGy+9SKh4o0pS3akZcGj7s6frIo39aNW96g/wBaJ3RFWO7Nx4NkXZ4yz4leZjk/iTJ+cVQs2a1cacHzXjf1LKrHOKAUAoBQCgPEr5QTqbAnTU6C+g50JSu7Gr9E+ksGLxGIEJcliri6MoyiONNSdxzZtKzhNSeB6W27FWoUoOaWGGet2/IydJtvww4jCwyZs5lDgBSQQVkjFjzzsunfUykk0iuybJUqUqlSNrWtn1p+Rs9XPOPEkgUXYgDvNqlK4NP6Z7VSQJHE6uLkvlYNqNwNt28muvZ6bTbaOWvNPBGuxV1nKSo2qxUkviok0aSNTbczqp9xNZuVmaKOBjLA6qQQdQQbg94PGtFkZskbIxohnViQFPZck2AB4k8ADY1lXhvQsa0Zbsjd8PjI5NUkR/ZZW/I15ri1mj0E08jPVSTWeke34cLicMsmYMS1rKWuGGXS3HNl99Zykk0ehsmyVa1Go4Wthrwx8rln0kx8eHw0jy3yZSrEAsRm7O4cLmrSaSxOfZKU6tWMYZ59xg6KbZjxeHVosxCgIxKle0FF7X3+NItNFtt2adCq4z1x7DJtyZQ+FUkAtiQB32jkP9BSWhGzxbjUa0j6otSbC5qxzFZ0YcHCQEG4MYN/HX+tVjkdO2JqvNPics6Xbf2nnbMJI4jqnVA5MvC7Lre1t9exRpUbYYvrPGq1Kt+rqNcwDTzyKSkrrmGZirsoHG7bhW7tFGKcmbYJ1UgEgE7r6VikWJM+JWJGdvRVSx4nTl30vZXFruxk2btJpOsAjKMuWxfMEYEXurBdSLEEW0PiDUXctCbJErrHPpiPuyFj77gVMU9SJNaHmQ1cqaPt95YZ2ZBIFNiGUMFvbUZhpe9WjZqzDbRM2F00x0Lr22eO4BWXUWvwJ7QPhVKmz05LKxpCtNM7pXjHpFX0WkDYSAggjqlsRu0Fv6VWOR07Ymq80+LPkU6/HpEuM3xaI2426yYX/Gl+lYmUX+mjL/J+US2qxyigFAKAUAoBagNS6EbBGElxpH0sRlXuTKHA/wDUrOEbNnqfENrdeFJcI+OXoSOkWxxNjMBKbfJyPfv7Bcfil6mSxRnsu0Ons9WC1S87ep66fbSlw2Dd4WCvmVQ1gbXNiR311bNCM6lpHk15OMLo4ljMXiZTeQySE8SS9evGMVkee3N5mw7DwssUZ65ChZrre2osNdDzrGbTeDLJNLEtYnqAVu2IC8oDJI8LQlfk8t1fNe5vqtxazDdl4VnJXeOReLsusvom0FxrYXvqd3Pj41sZnzEYpY1uxCj/AJuqUQRJpDNGerBYupCDcSSCAKh4PEslwNKGFxSPlEUof6oN/eta3i1e+BW007WOpfB0cepti2vGynIrHNICLa34Cx3EmvO2pUmrxzO2h8xfUW/SnY4nxOAc2+TnN+8BGcfzRivOlG7R7Wx7Q6dGtFax9beTLfbuAGIw80R+nGy+dtD77VeSurHJs1V0qsZrRor+guzvi+BgTiUzt7Tdo/nbyqtNWijf4lW+btM5ddlyWBrfwkw4t8ThTh4mZYmDKbqAZSb5dT6qHXd2qpUvdWPR+Ey2eNKoqsrN4a4Lj3s3DbzSHCy9ShMrREIugOYi1tTbS9aSvbA8nZlBVo776N8X1FV8G6SrgIlmUqVLBb2N0vdSLHkbeVVp/SdPxZwe1SlB3v56nnaGEkVQuRjYAXUZgbaXsNR4WruhKL1PJaaNO2ndbjVb7xqvvFdcTCRq20XJ3knlW8TCR42djpZA0BUyxupVhexUHTRuFJwi1iUjJp4G3bOhaMdqR5DoLvluANw7IA895rKKtrctJ30JnW1a5FibHhUMKMRqb3JJ9ZhztwrnlOW+1c6oQjup2KTGR5uygLdygt+ArRPiQ1wMWC6G4rEOLoYkuCWk7Ol+C7yaS2iEFncqqUpHU9ss4gl6pS0nVtkAsCWIsN+leS8sD06G782O+7K6uUHwYxSpgESZSuVmyXsboe0CLH6xHlVKStGx3fGJU5bU5Qd7588mU2Fhxf8AjbzGJuqK5CbrpEQQrWvuzoTzqqT37nXOWz/8aob3Sz1+rVdzOi1seCKAUAoBQCgFAVuzdJsUP+ojDzhjH5oaqs2b1bfLp8n5v3G1tHwx5YjXzilX8yKPQmh9M1/j6ow9K9jHG4doQ2QkqwJFxcG9j3VvRqfLnvHHUhvxsc8/8JYuA6xZxzQhh7t/4V3/AD6ctTm+VJaE7B4bLpIhX2kK/mKq3fJl0uJ920qAx9Xl1Vr5bcxvtU028blKyWFiCslaGB4xk0gQmIKX4BjYVKtfEhmlzTyu564tm5HS3gOVb4aFVfUu9mQs1rKzeClvyFZSZtFG5bI2fNpaGTzUr+q1cs5x4o6Ip8Db9l4J1IZwFsDYXudbb+A3bheuSc08EbRT1MmON8Rh1+0f3Jl/7lYPNHVT+1N8l439CRtOXJDK3qxufcpNS8ilKO9UiuLQ2dHlijXlGo9ygUWRFV3m31sj7c0RG9WaI+9wv5MaM02fGTXFPyv6FhUmBX7A0hC+o8ifwyMP6VWORvtP3L8Un3pFjVjA8soO8X8daA5f0w6NiOYG1omJK279cpPC35V6dCtvR6zgq0919RAgjCCygAd1aXvmZGdZKA9dbQEjZezziZAijTex4AcTVKlTcVy8IOTsdMghVFCqLAAACvMbbd2eglbAyVBJhxk3Vxu/qoze4E1DLQjvSUeLMOx4ckEK+rEgPkoosi9eW9Vk+LfmYcH2sTiG5LFH7gz/APdFQs2WnhSgub8l6FlVjAUAoBQCgFAKArUOXFsP3kCkfccg/wDuLVdTd40F1PzX4G3zaLP6jxufBXUn+W9JZDZsZ7vFNd6wLKrGAoBQGnbe6KG5kw4GupTd/D/auultGkjlqUNYmpupBIOhBsRxB5GupO+RzHwmpILTZ3RRsYFaQZY94b6RH1P77qyntChgsWa06Tnjob7sbZy4aFIVNwgtc2BPebca4ak3OTkztjHdVibVCwoCtHaxZ/6cFvN3v+UVV1N8qHOXkvyOkGsDJ+8ZY/42VT+BNJZDZvuKXC77lcsasYEPbMJeCVV9LIcvtDUfiBUSyNaElGpFvK5Iws4kRXXcyhh4EX/rUopOLjJxehC2WcsmIQ8JQ49l1U/qD1VamtbGMJdVu1P2sWVWMBQGHF4VJVKOAyneP+bjUxk4u6IaTVmc96WbJXBBXzEo7ZQCO0DYnXmNK7adfewZ521ONBJvJlB8ej9YfjW2+jm/VUf5Fr0Zwa46RkV7BACxtwJtYVnUrKKwNtmqQryai8jo+zdnR4dMsYsOJ3knmTXDObm7s9OMFFWRLqpYUBW9IdYGT94Vj/jYL+RJqssjo2bCqpcMe7Esqsc5W7DF1kk/eTO3kCIwf4YwarE6NowcY8El6+pZVY5xQCgFAKAUAoCs2v2Ghl9WQK3sv2P1ZD5VV8ToodJShxV+1Y+VydioBIjI25lKnwIt/WptcxhJwkpLTEjbFnMkCFvSAyv7Skq38ymiyNK8VGo0ss1yeKJ1SYigFAcO6Um2MxFjb5Vvzrrh9KPkNsbW0TtxKtnJ3knzq5zOcnmzuHRb/R4b7CP9Irjlmz7DZPsQ5ItaqdAoBQFZsbtmaXg8pC+ynyY95Vm+9VY8Tor9FRhwXi8fWwxvbxEMfBM0zeQyKPMuT92jzFPo0pS42j6vy8Szqxzg0BWbC7CvD+6kKj2D20t3ZWA+6arHgdG0YtT/AJK/bk/HHtGJ+TxMbcJUMR9pbyJ+HWe8UeYj0qMo8Hf0foWdWOcUAoDRvhX+Yh+1/wBjVrRzPH+M/ajz9DmNdB86b18E3z0/2a/qNY1j2vg31y5HTawPoBQCgKzGfKYiFOEYMzeNiiD+Zz92qvM6IdGlKXHo+r9O8z7XxJihdl9K1k9tjlUfxEVLdkUoQU6iTy15ZvwMuBwwijSMbkUKPIWvRKxWpNzm5PVmepKCgFAKAUAoBQGDG4YSxvG25lKnnqN476hq5enNwkpLQwbIxJkjGf01JSQfXXQ+R9IdxFE7lq8FGeGTxXJ/2xhwx6rEOn0ZR1ie0LK6/pbzaoWDLz6dJS1jg+Wnqu4tKsc4oDW+lnSV8AUPU50bTNmtZteyRblY++rxhvHDtm2S2ez3bp+Zyba2N66aSW2XO5a2+1+HfW7e5G7Pn4U5bbtW7DByfctX2LEhryO//n/5Vaba6Mszr+KU6Ut3aNnXQfR5OOGP+ytLtfA6P0T6YO/UYVIMxCqhbPYWUasdNBYVWcLYnRsXxBy3aMY9R0KsT2xQEDbOJKRkJ845EcftNoD4AXY9ymoeRtQgpT6WSxfJe+RJwkAijVF9FVCjwAtRKxnObnJyebIOxflOsnP7Vhk+zW4X39p/v1C4m1fo2p8M+bz7suwtKsc4oCrx/wAjMk30WAil7rk5G8mYr9/uqrwdzop9Om6eqxXqu7HsJG1MKZYmVTZtGQ8nUhlPhcC/depauilGe5NN5ZPk8Ge9nYsTRq4FidGHFWBsynvDAjyoncirTdOTj/WtH2kmpMxQGjfCv8xD9r/sataWZ5HxjGlHmct39ocN3eOPv/oKjGXTWmXLXvNYRpbNu/DquG+v3H/Gb+j/AKYX/wBpG/fBKbyzkburX9Rq1SSkk0c/w6hUoV6lKorSjg+86bWJ7QoDxLIFBZiAACSTuAGpJoSk27IgbFQsGmYENKcwB3qgFkXu01I5saquJtXaTVNZR89X6ckeZflsQq/Qg7bcusIIVfJSWPilM2TH9uk3rLBctX2vDvLSrHOKAUAoBQCgFAKAUBU43/Ly9f8As3ss31SNFl8B6Ld2U7lqrwdzpp/uw+Xqvp9V6rt4knaeEMqDKQrqQ8bHUBhe1+YIJB7ialq5nRqbkscng11f3LrPWzscJlJtldTlkQ71biD77g8QQaJ3Iq03B8U8nxRLqTMg7a2amKheJ9zDQ8QRqGHgalOzuY16Ma0HCWpwaeOzstwQjFbg3ViCRcHiK1i/mSvovF/g8qvR/wCM2d05feqLH/Cn7z8I8zy44jePy5VepF/Us0cnw2vTvLZq7tTqWu/4yX0y7Hg/8WzqvwY7LRMP14IZ5dNPogH0Dya+/wAqwlUU8sj2tl+Gz2JuNVdLwtpbqeZulVOw8u4UEkgAC5J0AHM0JSbdkVmABnk69hZACsAOmh9KQj61rD6vtVVY4nRU/bj8tZ/+XouzXr5DajmZvi6fSF5iPox8vafUDuzHgKPHAUVuL5r0y637L2RaIoAAGgAsBVjmbufaAUBjxEKyKyOLqwIIPEHS1Qy0ZOLUo5ogbNxDI3USm7qPk2P7RBx9sbmHnuNQnozarBSXzILDVcH7cO7Q8YpTh5DKgJjf55QLkEC3WqOOgAYcgCNxueGJMGqsdx5rJ+j9CzgmV1DKQykXBBuCOYqxzyi4uzzPdCDmPwn7WWcJDF2gkl5HHog5SAgPE79e73I3m91dpfafl7FSW1VleSf7cXrLST6o521wNGrtSSVj4WpUlUm5zd23dvizZ/g82mMJPIXB6pwqswF8hLaE9xN646i3H1PwPs/hlWPxGld/ehFJ/wCcVk/9o5dasdejkDAFSCCLgjUEcxUGrTTsz6TQgp5G+OMFX/Tqbu3CQg+gvNAdSeNgOdVzOpL5Cu/qeXV18+HDPgS9p44xgKgDSvcRp38Wbkg3k+A3kCpbM6VLfxlhFZv05vT2MmzsGIUC3LG5Z2O9mOpY+J9wsKJWK1anzJXy4LgiVUmYoBQCgFAKAUAoBQHxluLHUHfQZFSqvhNAGkg4AAtJH3W3unK3aHeN1cjqe7WxbtLwfs/B9R7aKPEHrYJAJALZ1swI9SRfpC99DYjWxFM8UV3p0uhUjhwfmn/UfJsbNEpMiQ2H0+tyL4kMunvNLtExp05u0G+Vr+T9irmin2h2Gbq8OfTKZgXHqqzAMw+tZR7XCuMjpjKlsvSSvPS+nNZLldvkVnT7ouvULLAgUwoFKqN8Y/qu/wAL10UpbuB8z8X2eVdOvnLXrNd6A7A+NTdY4+SiIJ+s28L/AFP/AN1rUlZHl/Ddk+bU3pZLzN7x+xnhlbEYQ5WfWaPQq59bKSBm56i/MceNxs7o+3p7RGcFSrZLJ6rq5dj5EjBbYkkuFSNmG8dYUI9pGTMvuNFJszqbPCGLbtyv3NOzMzYJ5e1iWXINerW/V6a3kY6vblYDuNTa+ZRVIwwpLHi8+xaeL6xJtIy3TDWc7jIb9Unff9ofqr5kUvfIlUVDGrh1av25vsTJez8EIVsCWJOZ3bVmbizH8LbgAANBUpWMqtR1Hd4cFokSqkzFAKAUBGx2CWZbNfQ3VgbMp9ZTwNQ1cvTqSg7r8PmRFxE0OkqGVf3kYGa31473v3rfwFRijVwpzxg918H6P372QZJsPctG88LE3IjilFzzKNGVv32v31GBuo1bWkoyXW15pp+JjfAzYjsl5hGdCZerS4+rHGoJ/wDMNvqmlmyVVpUsUlfqu/F3/wDnvRIx3RTDywrEwZVRs11IDE2tdjbXStIPcyPL22mts+6+4o16GbOMZlEzmNb5n61MotvucthbjV/ms8//AIih19/4LnYfRbDQK5izSJKgBzMHUrv0sB76rKTlmdeybLDZZb1Nu5j/AMIlwxPUtKY73sjIJB4rICjjvGVuebfWW7bI9n9RCr9xK/Xe3esV4rkfTJC2k8mJk5o8TqvgVjjAfwNxTDUjdqL7aiutNX8W7eBP+PO4y4eIgW0eQGJB4KbO3hYDvFTfgYfKjHGpLsWL78vHsJGA2eIyWZi8jem5tc8lAHoqOCj8Tc1KRSpVc7JKyWS/ub6ybUmQoBQCgFAKAUAoBQCgFAKAh4rZcMpzPGhb1rWb3jWoaTNYV6kFaMnY8Q7HgRswiXMNzEZiPAm5FN1Ey2irJWcnYn1JiY53VVJcgKASxNgAON78KAgbBXDohTClCqm5CkNYsSdeX9hUtt5mdKlClHdgrIs6g0I2MwEc1usjV7bswBI8DvFQ0maQqzh9LaI42Hh7gmJTbdmuw9zXqN1F/wBTV/k/IsFFtBVjA+0AoBQCgFAKAUAoBQCgOY4yBsJBicXhx1kExxS42NTex6yZVxKC9rqLBxxUA/R1A6Rgh8mnsL+QoDNQCgFAKAUAoBQCgFAKAUAoBQCgFAKAUAoBQFP0siifCyJPIYkcovWAgFWMiBDc6fOFd+nPSgK/oni5WnxMWIEbyxLEDiIhZJUOcqGFzlkXW4uR2gRobUBtFAKAUAoBQCgFAKAUAoBQCgFADQGOPDqoyqqgHeAAB7hQHsCgMGPxiQRvLIbIilnNi1lAuTYAk6DhQGaJwwDDcQCPA0B6oBQCgFAKAUAoBQCgFAKAUAoBQCgFAKA8ugYWIBHI6igPEGHSMWRVUXvZQFF+dhQGWgIzY9BKsJJ6xkZwLNbKpUE3tbey6XvrQEmgFAKAUAoBQCgFAQtq7TjwyB5SQpdEFgT2mYKN3eRQEPBdJYJnWNM+ZpJY9UYAPHmzKxtp6J/4RQFzQFW22bEjqJzb6i//ACoCxWQZcx0Frm+ltL60BUJ0jgMzJ10eURowObW5aQEe5R76A+dL51+KYiMugeWCVI1Z0TMShUWLEDeRrQEvY+OjkRVSRGZUXMFdXI0A1yk8aAsKAUAoBQCgFAKAUAoBQCgFAKAUBU7W6QQ4VskmbN1LzWVS3YQqG3ce0NPHlQGfZ21o8QzrGWJQITdSos4zKRffoKAlYmbIpazNbgoux8KAhQbWzsF6mZbm1ygAHj2qAm4nEpEuaRgq8ybCgI+H2tDIwVJUZjuAIJoClxW0Yvj0MnWxZEgmRm62IWZnhIFs1/2bcKA2WKQMAykFSLgg3BB4g8RQHqgFAKAUAoBQCgK7amyxiHgZmssMvW5bAh2CMq35ZWYN4qKArMH0eGFaGXrRaGOfNmUKHkldXeRmv2bsvI79/MCw6ObQfEQiSQKrZmVlAIyupyOhuTms6sAw0IsaA9tsHCkknDQEnfeKP+1AT0QKAAAABYAaADkKAwrhQJWkubsipbh2Wc3/AJz7qA8bSw4dCC2QcWFswHGxPo+NAROjMLpAOtJZ8z2ZgA5TOxTPYDtZMt9PHWgLagFAKAUAoBQCgFAKAUAoBQCgFAUG2OjK4l5mdz8rDHARluBGsjO6jX9pmsTyC77UBgx19nLisRnDmSVZMuWxWNUjRgoDXkyIjMALcRbmBfmESR5ZVR7qM4tdDz0a+l+dAR4di4dGDJh4VYG4IjQEHmCBpQE+gFAa/tfBP10LROQetXNHlXq+qHzhcWuTbc19+Xhe4F+BbdQH2gFAKAUAoBQCgFAeXQMCCAQd4OooAiBRYAAcANBQHqgFAKAjbQwKToY5VzIbXFyu433gg76AYDAxwJkiXKtyd7MbniSxJNASaAUAoBQCgFAKAUAoBQCgFAKAUAoDxLCrWzKGtuuAbeF6A90AoBQCgK3EbDgklEzpeQZdcz27JuLi9iAeFqAsqAUAoBQCgP/Z"/>
          <p:cNvSpPr>
            <a:spLocks noChangeAspect="1" noChangeArrowheads="1"/>
          </p:cNvSpPr>
          <p:nvPr/>
        </p:nvSpPr>
        <p:spPr bwMode="auto">
          <a:xfrm>
            <a:off x="140018" y="-130043"/>
            <a:ext cx="274320" cy="274378"/>
          </a:xfrm>
          <a:prstGeom prst="rect">
            <a:avLst/>
          </a:prstGeom>
          <a:noFill/>
        </p:spPr>
        <p:txBody>
          <a:bodyPr vert="horz" wrap="square" lIns="82296" tIns="41148" rIns="82296" bIns="41148" numCol="1" anchor="t" anchorCtr="0" compatLnSpc="1">
            <a:prstTxWarp prst="textNoShape">
              <a:avLst/>
            </a:prstTxWarp>
          </a:bodyPr>
          <a:lstStyle/>
          <a:p>
            <a:endParaRPr lang="zh-CN" altLang="en-US"/>
          </a:p>
        </p:txBody>
      </p:sp>
      <p:sp>
        <p:nvSpPr>
          <p:cNvPr id="1816582" name="AutoShape 6" descr="data:image/jpeg;base64,/9j/4AAQSkZJRgABAQAAAQABAAD/2wCEAAkGBxQQEhQUEhQVFRUXFBgYFRgYFxUUFhwbIBcWGSAYGBwbHCgiGBwoGxUYITEhJSkrLi4uGh8zODMsNygtLisBCgoKDg0OGxAQGiwkICQsLCwsLCwsLCwsLCw0LCwsLCwvLCwsLCwsLCwsLC0sLCwsLCwsLCwsLCwsLCwsLC4sLf/AABEIAKwBJQMBEQACEQEDEQH/xAAbAAEAAgMBAQAAAAAAAAAAAAAABAUDBgcCAf/EAEgQAAIBAgMEBgQLBgUCBwAAAAECAwARBBIhBTFBUQYTImFxgTJScpEHFCMzQmJzgqGxskNTkqLB0RUkNMLwY8MWg6Oz0uHx/8QAGwEBAAMBAQEBAAAAAAAAAAAAAAECAwQFBgf/xAA4EQACAQIDBAgFBAICAwEAAAAAAQIDESExQQQSUXEiYYGRobHB0QUTMjPhFCNS8GJyFZJCY6I0/9oADAMBAAIRAxEAPwDuNAKAUAoBQCgFAajPt6X45JhzIkLiSP4vHInZnishdke+smrrYejYXBvegNuoBQCgFAKAUAoBQCgFAKAUAoBQCgFAKAUAoBQFF0txmIhiRsIEaQyouR9FcG5K3HotYGx52vQGPZW2/jckDxPaJ4ZS8bJaRZEaNSjG/ZKl2BW28DzA2GgFAKAUAoBQCgFAKAUAoBQCgFAa5tXo/JiR1csqNF8YWZTkPWplcOFRs1hqLZrXANqA2OgFAKAUAoBQCgFAKAUAoBQCgFAKAUAoBQCgFAVe14+sMWWSNermV2zak2v2RqLHXfSxXfjxIuG2TBFjJMVHIqmWPLImYZC11+UAvoxCgE8cq8qmzG/Hii9Vr6jUVBa59oBQCgFAKAUAoBQCgFAKAUB8Y2FzQHK9qdNX+PLLGbwxnIF4MpIzHxNrjwFdCp9HE+crfEpfqFKP0rDmtTp+ExKyorobqwBU9xrntY+hhNTipRyZmoWFAKAUAoBQCgFAKAUAoBQCgFAKAxzzKilnYKoFySQAPEmhMYuTsldkD/FS/wA1DJIPWOWJfLOQT4gWqt+Bv8hR+uSXVn5YeIO03XWTDyqvrKUlt91Tm9wNL9Q+TF/TNX67rzw8SZhcUkq5o2DC9tOB5Hke41KdzKcJQdpKxxPpWP8AOYj7Vvzrsh9KPjNt/wD0T5lVarHKdz6LG2Cw32Ef6RXJPNn2WyfYhyR6O2A2kKPN3oAE/jchT90ms78D0P07X3Go88+5XfefTtCUelhntxyvEx92YX8qXfAfKpvKou5+xIwe0I5bhDqPSUgq48VYAipTTM6lKcM1hxzXeSqkzFAKAUAoDxNKqKWYhVAuSTYAd5oTGLk7LMrlxc02sKBE4SSg3I5rGCDb2ivhVbt5G7p06f1u74L39rmHFO8Vs+MCsdwMcevgvpH30eGpeCjP6ad1zfnkYIekOQgSlHHrIGVh3mJ+1bvUt4Co3uJeWybyvC66niv+yw77FP8ACH0kCRCGFgTKt2YG9oz3j1vyvXRSjfE+b+LbS6UfkrN59S/JzGuk+bN9+DTb+Rvish7LaxHk28r57x3351hVjqe38J2qz+TLs9jbcX0hXNliKHf23JCfdAu0n3RbvvXM5H1cNklbenfks+3RduPUMLiGlNhi1znXKsSp/K92qFjqJwUFf5eHG9/FYEoviItWCzr9QdXJ/CWKt7xU4oztRnleL68V7rxJmDxaTLmQ3G7cQQeIIOqkcjUp3Mp05QdpGepKCgFAKAUAoBQCgFAKAwY3FLEhdzYDuuSdwAHEk2AFQ3YtCDnLdiQsLgmlYS4gdrekWhSPv5NJzbhuHMwlfFm06igtynlq9X7Lq7xJi3mZkgIVVNnlIuAeKRj6TDiToN2puAvfIKnGnFSqa5L1fBeL6j2NjRn0mlc82lkv5BSAPICm6iP1EtEl2IrNobIlhPXYVizgao5vnA+jmOrd2a55EbjDi1ijopbRTqL5dZWXFadnt2pnKNtYsTYiaQArmkYlTvBvqD3g12UpKUcD4n4xslTZtrlGazxT0aeTRDrQ81Jt2R0zo6JcfBCgvHho40QkgEyMAAbA6FQRpfTubcOCT35O2R+i7PSWw0IRqL9yyuv49V+PG2PLXaV2JHbUyE8zLJceFmAXwAApuoye0z6u5ex4eKXD9pGaaP6SMc0gHONt7ey1yeB4FiiydOrhLovisu1ac13GWbDx4pFkRrG145V0ZfDu5qdDxFMGUjOdGTi1zTyf949w2djGYtFKAJU1NvRdeEidx3EbwdORMp6CrTSSnD6X4Pg/7iWFSYigFAfCbUBUYZPjbCV/mVN4U4Pb9qw4j1R97eRaueJ1SfyVuL6tXw6l693PPjsUxcQw2zkXdiLiNde1bixsQo7iToLGW9EUpwio/MnlouL9lr3GbBbPSK5UXY+k7dp2PNmOp8Nw4USsUqVZTzy0Wi7D5tdV6py0fW2UkJbMWPAAc78am18GZOrKknOF7rgcQ2ts3EQkyTROiux9IGwJ1sCd4rRP5bweHkcNanL4nS/chu14/TwqL+P+yWXHIh10nyhmwWAmxDFYEditi2UXI5VzzlvPdvZa+x9J8P2aOyUVtc4b9SX24cP/AGS6r/StXj1nZ+iUVsOmaHqZLWkBFiSNM1zqQe/du4Vk4pPA9SntNavBSrfVw9izxeESVcsihh3jceYPA94qGrmsKkoO8XYgwSvh3WORi0bG0Uh1YH93IeJ5NxtY62vGRtKMasXOKs1mvVeq9MvW0MKyN18Iu4HbTcJVHA/XH0W8jodDWqIpTUl8ueWj4P24rtJuExKyorobqwuDu9/I91WRjODhJxlmjNQqKAUAoBQCgFAKAUBUxj4xOWOscJITk0ttW78oOUd5bkKrmzpf7VO2ss+paLtz5WMu1p27MMZtJJcXG9EHpSeVwB3stHwK0YrGcsl4vRf3RMmYWBY0VEFlUWAq1rGUpucnKWbMtCooDhPSwZcbiDwMzZvfvrRLctNZa+55jqfroz2Kf1xblSfjKHJrGPXhqVcgv2ff4cvP+9XqdN7i7eX5OT4Zu7JSlt01dp7tNPWesuUFjzaO69FBbBYa37iP9IrGSs7HsbPOVSlGc3dtXberLWoNhQFSR8XmFvmpm1HBZeY5B9b/AFgOLVXJnT92n/lHxX48uRm2vhmZRJGPlYzmThm5xk8mGnjY8KlopRmk92X0vB+/Z+NSVg8SsqK67mAI4HwPI1KdzOcHCTi9DNQqKAq9rnrWTDj6dzIRwjFrj7xIXwLcqq8cDoodBOq9Muf4z7iXjcQsEbORoq6AceAUd5NgPGpbsZU4OpNR4/25i2ThDGl31kc55D9Y8B3AWUdwFEi1aopS6OSwXL85snVJkKA0b4WB/l4ftf8AY1a0ldtHlfFakqcYTg7NSunwZy4Gwtx4f0/53VO84rc10/vUZy2eltdaO1vCEk5VEtHG28l/tdbv+3Ub78EotLOP+mv6jUTioxSRfYtrntW01Ks9bWWiSwSXUlgdNrI9YUBgxuFWZGRtzDhoRyIPAg6g8xUNXL05uElJaGDZGJZ0Ik+cjYpJwuwt2gOAZSG86Jl68FGV45PFf3qyMEA6icp+zmu6chINXUe0O3bmHPGoyZeX7lLe1jg+Wndl3FrVjmFAKAUAoBQCgFARNq4oxRMy6tayDm5OVR5sRUN2RrRgpzSeWvLXwPWz8KIY1QG+Uanmd5Y95JJ86JWRWrPfm5cSJsv5SSWbgW6uP2UJBPm+byC1C4mtboQjT7Xzf4t4lpVjnFAKA4b0r/1mJ+1b866oq8bM+S2mpKntTnB2ad0+DKhVt30pw3UW+Ibc9rmmoqMUsIrJNu8n2t35WWh3Xot/o8N9hH+kVzy+pn0eyfYhyRaVU6BQEXaWE66Jk3EjsnirDVWHeGAPlUNXRpSqbk1L+21XafNl4rrokcixI7Q5MDlYeTAjyondCtT3JuP9tp4EbZw6qaWH6J+VjHIMe2B4PdvvioWdjSr06cZ65Psy8MOwtKsc4oCs2SM7zTH6T5E9hCV/F858xVVxOit0Yxp8Fd83+LIbQHWTQxfRBMrjnl0UH75Dfco87Cl0Kcp9i7c/DDtLOrHOKAUBo3wr/MQ/a/7GrWjmeP8AGftR5+hzC2t63cU2meNT2upChOgn0ZNN9l7eePYb38E3z0/2a/qNZVj0fg31y5HTawPoBQCgKyQdXilPCZCp9tLsvmUL/wAIquTOhdOi1/F37Hn427z3tyImIsou8ZEic7rrbzF1+8aSyI2eSU7PJ4Pt9syZBKHVWU3DAEHuIuKsYyi4tp6GShAoBQCgFAKAUBWbQ7c8EfItK3ggCgH70in7tVeZ0UujTnPku/8AC8STtLE9TDJJ6qMQOZA0HvtUt2RnRhvzUeLPuzcN1UUab8qAE8zbU++9ErIVZ783LiyTUmYoDHPMqAs7BQN5JsKlJvBENpYs4v0gwjy4md0UsrSMVPMX312RhJK1j5XaqFSdaUorBsgf4VN+7b8KvuS4HP8Apav8TsXRSdThYUBGZIkVl4ghQDcVx1ISi8UfVbI/2Yx1SRc1mdIoBQFbszsS4iPhnEijuca/zq586qs2dFXpQhLqt3fhobUGSSCTlJ1bey4tb+NY6PNMUelCcOq/avxcsqsc5F2nieqhkk9VGI8QNPxqG7I0pQ36ijxZ92bhepijj9VFHiQNT5nWiVkKs9+blxZF2f258Q/IpEPBVzn+aU+6oWbNKvRpwjzfe7eSLOrHOKAxzzKilmIVRvJ0FSk27IhtLFmgdM8aMcqRx6BHzZm46EaDhvrsp7O1i2eVt8f1EVFYWZqw6ON66+41t8l8Ty/+Pf8AI2HochwEjs3bDqFNtCLG99d9Z1Nnclmd+w0/08m273OiYTFJKuZDcfiO4jga4pRcXZnsxkpK6M9VLCgK3b+kYk/dSJJfkAwDfyFqrLI6Nmxnu8U17eNiyqxzlbsDsxGP907x+Qbs/wAhWqxyN9pxnvcUn7+NyyqxgKAUAoBQCgFAV2H7WKlPqxxqO4kux/DLVdTeWFGK4tvyXuNuaoi+vNGviM4Yj3KamQ2fCTlwT8repY1JgKAwYzFLEjO5sqi5/t41MYuTsiJNJXZz3aO03xL5n0X6K8B/c99elTpqCwPPnUc3ieYlrZGRkqQeo3KkMpKsNxFRKKasyU2ndG47C2p16a6Otgw5/WHca8ytS+W+o9ClU311lpWJqKArZOzi05PC480dCPwkaq6m6xoPqa8U/Y+9IB/l5CN6L1g8UIcfpqZZDZvuxXHDvwJ6m4uKkwyIG3dYwvrSxL5GRbj3A1WWRvs/134J+TLCrGBX7C1jLetLK3kZGt+FqrHI32j67cEl4IsasYHiSZV9JgPEgVKTeQuaF0k2scRKVU/JobDkx9bv7q76FLdV3mcNapvO2hAiFdKMCSq33VJAZbUBI2bjzh3DD0To45j+4rKrTU42NKdRwZvUM6uAVYEHkQa8tprM9FNMyVBJG2nB1kMqetGy+9SKh4o0pS3akZcGj7s6frIo39aNW96g/wBaJ3RFWO7Nx4NkXZ4yz4leZjk/iTJ+cVQs2a1cacHzXjf1LKrHOKAUAoBQCgPEr5QTqbAnTU6C+g50JSu7Gr9E+ksGLxGIEJcliri6MoyiONNSdxzZtKzhNSeB6W27FWoUoOaWGGet2/IydJtvww4jCwyZs5lDgBSQQVkjFjzzsunfUykk0iuybJUqUqlSNrWtn1p+Rs9XPOPEkgUXYgDvNqlK4NP6Z7VSQJHE6uLkvlYNqNwNt28muvZ6bTbaOWvNPBGuxV1nKSo2qxUkviok0aSNTbczqp9xNZuVmaKOBjLA6qQQdQQbg94PGtFkZskbIxohnViQFPZck2AB4k8ADY1lXhvQsa0Zbsjd8PjI5NUkR/ZZW/I15ri1mj0E08jPVSTWeke34cLicMsmYMS1rKWuGGXS3HNl99Zykk0ehsmyVa1Go4Wthrwx8rln0kx8eHw0jy3yZSrEAsRm7O4cLmrSaSxOfZKU6tWMYZ59xg6KbZjxeHVosxCgIxKle0FF7X3+NItNFtt2adCq4z1x7DJtyZQ+FUkAtiQB32jkP9BSWhGzxbjUa0j6otSbC5qxzFZ0YcHCQEG4MYN/HX+tVjkdO2JqvNPics6Xbf2nnbMJI4jqnVA5MvC7Lre1t9exRpUbYYvrPGq1Kt+rqNcwDTzyKSkrrmGZirsoHG7bhW7tFGKcmbYJ1UgEgE7r6VikWJM+JWJGdvRVSx4nTl30vZXFruxk2btJpOsAjKMuWxfMEYEXurBdSLEEW0PiDUXctCbJErrHPpiPuyFj77gVMU9SJNaHmQ1cqaPt95YZ2ZBIFNiGUMFvbUZhpe9WjZqzDbRM2F00x0Lr22eO4BWXUWvwJ7QPhVKmz05LKxpCtNM7pXjHpFX0WkDYSAggjqlsRu0Fv6VWOR07Ymq80+LPkU6/HpEuM3xaI2426yYX/Gl+lYmUX+mjL/J+US2qxyigFAKAUAoBagNS6EbBGElxpH0sRlXuTKHA/wDUrOEbNnqfENrdeFJcI+OXoSOkWxxNjMBKbfJyPfv7Bcfil6mSxRnsu0Ons9WC1S87ep66fbSlw2Dd4WCvmVQ1gbXNiR311bNCM6lpHk15OMLo4ljMXiZTeQySE8SS9evGMVkee3N5mw7DwssUZ65ChZrre2osNdDzrGbTeDLJNLEtYnqAVu2IC8oDJI8LQlfk8t1fNe5vqtxazDdl4VnJXeOReLsusvom0FxrYXvqd3Pj41sZnzEYpY1uxCj/AJuqUQRJpDNGerBYupCDcSSCAKh4PEslwNKGFxSPlEUof6oN/eta3i1e+BW007WOpfB0cepti2vGynIrHNICLa34Cx3EmvO2pUmrxzO2h8xfUW/SnY4nxOAc2+TnN+8BGcfzRivOlG7R7Wx7Q6dGtFax9beTLfbuAGIw80R+nGy+dtD77VeSurHJs1V0qsZrRor+guzvi+BgTiUzt7Tdo/nbyqtNWijf4lW+btM5ddlyWBrfwkw4t8ThTh4mZYmDKbqAZSb5dT6qHXd2qpUvdWPR+Ey2eNKoqsrN4a4Lj3s3DbzSHCy9ShMrREIugOYi1tTbS9aSvbA8nZlBVo776N8X1FV8G6SrgIlmUqVLBb2N0vdSLHkbeVVp/SdPxZwe1SlB3v56nnaGEkVQuRjYAXUZgbaXsNR4WruhKL1PJaaNO2ndbjVb7xqvvFdcTCRq20XJ3knlW8TCR42djpZA0BUyxupVhexUHTRuFJwi1iUjJp4G3bOhaMdqR5DoLvluANw7IA895rKKtrctJ30JnW1a5FibHhUMKMRqb3JJ9ZhztwrnlOW+1c6oQjup2KTGR5uygLdygt+ArRPiQ1wMWC6G4rEOLoYkuCWk7Ol+C7yaS2iEFncqqUpHU9ss4gl6pS0nVtkAsCWIsN+leS8sD06G782O+7K6uUHwYxSpgESZSuVmyXsboe0CLH6xHlVKStGx3fGJU5bU5Qd7588mU2Fhxf8AjbzGJuqK5CbrpEQQrWvuzoTzqqT37nXOWz/8aob3Sz1+rVdzOi1seCKAUAoBQCgFAVuzdJsUP+ojDzhjH5oaqs2b1bfLp8n5v3G1tHwx5YjXzilX8yKPQmh9M1/j6ow9K9jHG4doQ2QkqwJFxcG9j3VvRqfLnvHHUhvxsc8/8JYuA6xZxzQhh7t/4V3/AD6ctTm+VJaE7B4bLpIhX2kK/mKq3fJl0uJ920qAx9Xl1Vr5bcxvtU028blKyWFiCslaGB4xk0gQmIKX4BjYVKtfEhmlzTyu564tm5HS3gOVb4aFVfUu9mQs1rKzeClvyFZSZtFG5bI2fNpaGTzUr+q1cs5x4o6Ip8Db9l4J1IZwFsDYXudbb+A3bheuSc08EbRT1MmON8Rh1+0f3Jl/7lYPNHVT+1N8l439CRtOXJDK3qxufcpNS8ilKO9UiuLQ2dHlijXlGo9ygUWRFV3m31sj7c0RG9WaI+9wv5MaM02fGTXFPyv6FhUmBX7A0hC+o8ifwyMP6VWORvtP3L8Un3pFjVjA8soO8X8daA5f0w6NiOYG1omJK279cpPC35V6dCtvR6zgq0919RAgjCCygAd1aXvmZGdZKA9dbQEjZezziZAijTex4AcTVKlTcVy8IOTsdMghVFCqLAAACvMbbd2eglbAyVBJhxk3Vxu/qoze4E1DLQjvSUeLMOx4ckEK+rEgPkoosi9eW9Vk+LfmYcH2sTiG5LFH7gz/APdFQs2WnhSgub8l6FlVjAUAoBQCgFAKArUOXFsP3kCkfccg/wDuLVdTd40F1PzX4G3zaLP6jxufBXUn+W9JZDZsZ7vFNd6wLKrGAoBQGnbe6KG5kw4GupTd/D/auultGkjlqUNYmpupBIOhBsRxB5GupO+RzHwmpILTZ3RRsYFaQZY94b6RH1P77qyntChgsWa06Tnjob7sbZy4aFIVNwgtc2BPebca4ak3OTkztjHdVibVCwoCtHaxZ/6cFvN3v+UVV1N8qHOXkvyOkGsDJ+8ZY/42VT+BNJZDZvuKXC77lcsasYEPbMJeCVV9LIcvtDUfiBUSyNaElGpFvK5Iws4kRXXcyhh4EX/rUopOLjJxehC2WcsmIQ8JQ49l1U/qD1VamtbGMJdVu1P2sWVWMBQGHF4VJVKOAyneP+bjUxk4u6IaTVmc96WbJXBBXzEo7ZQCO0DYnXmNK7adfewZ521ONBJvJlB8ej9YfjW2+jm/VUf5Fr0Zwa46RkV7BACxtwJtYVnUrKKwNtmqQryai8jo+zdnR4dMsYsOJ3knmTXDObm7s9OMFFWRLqpYUBW9IdYGT94Vj/jYL+RJqssjo2bCqpcMe7Esqsc5W7DF1kk/eTO3kCIwf4YwarE6NowcY8El6+pZVY5xQCgFAKAUAoCs2v2Ghl9WQK3sv2P1ZD5VV8ToodJShxV+1Y+VydioBIjI25lKnwIt/WptcxhJwkpLTEjbFnMkCFvSAyv7Skq38ymiyNK8VGo0ss1yeKJ1SYigFAcO6Um2MxFjb5Vvzrrh9KPkNsbW0TtxKtnJ3knzq5zOcnmzuHRb/R4b7CP9Irjlmz7DZPsQ5ItaqdAoBQFZsbtmaXg8pC+ynyY95Vm+9VY8Tor9FRhwXi8fWwxvbxEMfBM0zeQyKPMuT92jzFPo0pS42j6vy8Szqxzg0BWbC7CvD+6kKj2D20t3ZWA+6arHgdG0YtT/AJK/bk/HHtGJ+TxMbcJUMR9pbyJ+HWe8UeYj0qMo8Hf0foWdWOcUAoDRvhX+Yh+1/wBjVrRzPH+M/ajz9DmNdB86b18E3z0/2a/qNY1j2vg31y5HTawPoBQCgKzGfKYiFOEYMzeNiiD+Zz92qvM6IdGlKXHo+r9O8z7XxJihdl9K1k9tjlUfxEVLdkUoQU6iTy15ZvwMuBwwijSMbkUKPIWvRKxWpNzm5PVmepKCgFAKAUAoBQGDG4YSxvG25lKnnqN476hq5enNwkpLQwbIxJkjGf01JSQfXXQ+R9IdxFE7lq8FGeGTxXJ/2xhwx6rEOn0ZR1ie0LK6/pbzaoWDLz6dJS1jg+Wnqu4tKsc4oDW+lnSV8AUPU50bTNmtZteyRblY++rxhvHDtm2S2ez3bp+Zyba2N66aSW2XO5a2+1+HfW7e5G7Pn4U5bbtW7DByfctX2LEhryO//n/5Vaba6Mszr+KU6Ut3aNnXQfR5OOGP+ytLtfA6P0T6YO/UYVIMxCqhbPYWUasdNBYVWcLYnRsXxBy3aMY9R0KsT2xQEDbOJKRkJ845EcftNoD4AXY9ymoeRtQgpT6WSxfJe+RJwkAijVF9FVCjwAtRKxnObnJyebIOxflOsnP7Vhk+zW4X39p/v1C4m1fo2p8M+bz7suwtKsc4oCrx/wAjMk30WAil7rk5G8mYr9/uqrwdzop9Om6eqxXqu7HsJG1MKZYmVTZtGQ8nUhlPhcC/depauilGe5NN5ZPk8Ge9nYsTRq4FidGHFWBsynvDAjyoncirTdOTj/WtH2kmpMxQGjfCv8xD9r/sataWZ5HxjGlHmct39ocN3eOPv/oKjGXTWmXLXvNYRpbNu/DquG+v3H/Gb+j/AKYX/wBpG/fBKbyzkburX9Rq1SSkk0c/w6hUoV6lKorSjg+86bWJ7QoDxLIFBZiAACSTuAGpJoSk27IgbFQsGmYENKcwB3qgFkXu01I5saquJtXaTVNZR89X6ckeZflsQq/Qg7bcusIIVfJSWPilM2TH9uk3rLBctX2vDvLSrHOKAUAoBQCgFAKAUBU43/Ly9f8As3ss31SNFl8B6Ld2U7lqrwdzpp/uw+Xqvp9V6rt4knaeEMqDKQrqQ8bHUBhe1+YIJB7ialq5nRqbkscng11f3LrPWzscJlJtldTlkQ71biD77g8QQaJ3Iq03B8U8nxRLqTMg7a2amKheJ9zDQ8QRqGHgalOzuY16Ma0HCWpwaeOzstwQjFbg3ViCRcHiK1i/mSvovF/g8qvR/wCM2d05feqLH/Cn7z8I8zy44jePy5VepF/Us0cnw2vTvLZq7tTqWu/4yX0y7Hg/8WzqvwY7LRMP14IZ5dNPogH0Dya+/wAqwlUU8sj2tl+Gz2JuNVdLwtpbqeZulVOw8u4UEkgAC5J0AHM0JSbdkVmABnk69hZACsAOmh9KQj61rD6vtVVY4nRU/bj8tZ/+XouzXr5DajmZvi6fSF5iPox8vafUDuzHgKPHAUVuL5r0y637L2RaIoAAGgAsBVjmbufaAUBjxEKyKyOLqwIIPEHS1Qy0ZOLUo5ogbNxDI3USm7qPk2P7RBx9sbmHnuNQnozarBSXzILDVcH7cO7Q8YpTh5DKgJjf55QLkEC3WqOOgAYcgCNxueGJMGqsdx5rJ+j9CzgmV1DKQykXBBuCOYqxzyi4uzzPdCDmPwn7WWcJDF2gkl5HHog5SAgPE79e73I3m91dpfafl7FSW1VleSf7cXrLST6o521wNGrtSSVj4WpUlUm5zd23dvizZ/g82mMJPIXB6pwqswF8hLaE9xN646i3H1PwPs/hlWPxGld/ehFJ/wCcVk/9o5dasdejkDAFSCCLgjUEcxUGrTTsz6TQgp5G+OMFX/Tqbu3CQg+gvNAdSeNgOdVzOpL5Cu/qeXV18+HDPgS9p44xgKgDSvcRp38Wbkg3k+A3kCpbM6VLfxlhFZv05vT2MmzsGIUC3LG5Z2O9mOpY+J9wsKJWK1anzJXy4LgiVUmYoBQCgFAKAUAoBQHxluLHUHfQZFSqvhNAGkg4AAtJH3W3unK3aHeN1cjqe7WxbtLwfs/B9R7aKPEHrYJAJALZ1swI9SRfpC99DYjWxFM8UV3p0uhUjhwfmn/UfJsbNEpMiQ2H0+tyL4kMunvNLtExp05u0G+Vr+T9irmin2h2Gbq8OfTKZgXHqqzAMw+tZR7XCuMjpjKlsvSSvPS+nNZLldvkVnT7ouvULLAgUwoFKqN8Y/qu/wAL10UpbuB8z8X2eVdOvnLXrNd6A7A+NTdY4+SiIJ+s28L/AFP/AN1rUlZHl/Ddk+bU3pZLzN7x+xnhlbEYQ5WfWaPQq59bKSBm56i/MceNxs7o+3p7RGcFSrZLJ6rq5dj5EjBbYkkuFSNmG8dYUI9pGTMvuNFJszqbPCGLbtyv3NOzMzYJ5e1iWXINerW/V6a3kY6vblYDuNTa+ZRVIwwpLHi8+xaeL6xJtIy3TDWc7jIb9Unff9ofqr5kUvfIlUVDGrh1av25vsTJez8EIVsCWJOZ3bVmbizH8LbgAANBUpWMqtR1Hd4cFokSqkzFAKAUBGx2CWZbNfQ3VgbMp9ZTwNQ1cvTqSg7r8PmRFxE0OkqGVf3kYGa31473v3rfwFRijVwpzxg918H6P372QZJsPctG88LE3IjilFzzKNGVv32v31GBuo1bWkoyXW15pp+JjfAzYjsl5hGdCZerS4+rHGoJ/wDMNvqmlmyVVpUsUlfqu/F3/wDnvRIx3RTDywrEwZVRs11IDE2tdjbXStIPcyPL22mts+6+4o16GbOMZlEzmNb5n61MotvucthbjV/ms8//AIih19/4LnYfRbDQK5izSJKgBzMHUrv0sB76rKTlmdeybLDZZb1Nu5j/AMIlwxPUtKY73sjIJB4rICjjvGVuebfWW7bI9n9RCr9xK/Xe3esV4rkfTJC2k8mJk5o8TqvgVjjAfwNxTDUjdqL7aiutNX8W7eBP+PO4y4eIgW0eQGJB4KbO3hYDvFTfgYfKjHGpLsWL78vHsJGA2eIyWZi8jem5tc8lAHoqOCj8Tc1KRSpVc7JKyWS/ub6ybUmQoBQCgFAKAUAoBQCgFAKAh4rZcMpzPGhb1rWb3jWoaTNYV6kFaMnY8Q7HgRswiXMNzEZiPAm5FN1Ey2irJWcnYn1JiY53VVJcgKASxNgAON78KAgbBXDohTClCqm5CkNYsSdeX9hUtt5mdKlClHdgrIs6g0I2MwEc1usjV7bswBI8DvFQ0maQqzh9LaI42Hh7gmJTbdmuw9zXqN1F/wBTV/k/IsFFtBVjA+0AoBQCgFAKAUAoBQCgOY4yBsJBicXhx1kExxS42NTex6yZVxKC9rqLBxxUA/R1A6Rgh8mnsL+QoDNQCgFAKAUAoBQCgFAKAUAoBQCgFAKAUAoBQFP0siifCyJPIYkcovWAgFWMiBDc6fOFd+nPSgK/oni5WnxMWIEbyxLEDiIhZJUOcqGFzlkXW4uR2gRobUBtFAKAUAoBQCgFAKAUAoBQCgFADQGOPDqoyqqgHeAAB7hQHsCgMGPxiQRvLIbIilnNi1lAuTYAk6DhQGaJwwDDcQCPA0B6oBQCgFAKAUAoBQCgFAKAUAoBQCgFAKA8ugYWIBHI6igPEGHSMWRVUXvZQFF+dhQGWgIzY9BKsJJ6xkZwLNbKpUE3tbey6XvrQEmgFAKAUAoBQCgFAQtq7TjwyB5SQpdEFgT2mYKN3eRQEPBdJYJnWNM+ZpJY9UYAPHmzKxtp6J/4RQFzQFW22bEjqJzb6i//ACoCxWQZcx0Frm+ltL60BUJ0jgMzJ10eURowObW5aQEe5R76A+dL51+KYiMugeWCVI1Z0TMShUWLEDeRrQEvY+OjkRVSRGZUXMFdXI0A1yk8aAsKAUAoBQCgFAKAUAoBQCgFAKAUBU7W6QQ4VskmbN1LzWVS3YQqG3ce0NPHlQGfZ21o8QzrGWJQITdSos4zKRffoKAlYmbIpazNbgoux8KAhQbWzsF6mZbm1ygAHj2qAm4nEpEuaRgq8ybCgI+H2tDIwVJUZjuAIJoClxW0Yvj0MnWxZEgmRm62IWZnhIFs1/2bcKA2WKQMAykFSLgg3BB4g8RQHqgFAKAUAoBQCgK7amyxiHgZmssMvW5bAh2CMq35ZWYN4qKArMH0eGFaGXrRaGOfNmUKHkldXeRmv2bsvI79/MCw6ObQfEQiSQKrZmVlAIyupyOhuTms6sAw0IsaA9tsHCkknDQEnfeKP+1AT0QKAAAABYAaADkKAwrhQJWkubsipbh2Wc3/AJz7qA8bSw4dCC2QcWFswHGxPo+NAROjMLpAOtJZ8z2ZgA5TOxTPYDtZMt9PHWgLagFAKAUAoBQCgFAKAUAoBQCgFAUG2OjK4l5mdz8rDHARluBGsjO6jX9pmsTyC77UBgx19nLisRnDmSVZMuWxWNUjRgoDXkyIjMALcRbmBfmESR5ZVR7qM4tdDz0a+l+dAR4di4dGDJh4VYG4IjQEHmCBpQE+gFAa/tfBP10LROQetXNHlXq+qHzhcWuTbc19+Xhe4F+BbdQH2gFAKAUAoBQCgFAeXQMCCAQd4OooAiBRYAAcANBQHqgFAKAjbQwKToY5VzIbXFyu433gg76AYDAxwJkiXKtyd7MbniSxJNASaAUAoBQCgFAKAUAoBQCgFAKAUAoDxLCrWzKGtuuAbeF6A90AoBQCgK3EbDgklEzpeQZdcz27JuLi9iAeFqAsqAUAoBQCgP/Z"/>
          <p:cNvSpPr>
            <a:spLocks noChangeAspect="1" noChangeArrowheads="1"/>
          </p:cNvSpPr>
          <p:nvPr/>
        </p:nvSpPr>
        <p:spPr bwMode="auto">
          <a:xfrm>
            <a:off x="140018" y="-130043"/>
            <a:ext cx="274320" cy="274378"/>
          </a:xfrm>
          <a:prstGeom prst="rect">
            <a:avLst/>
          </a:prstGeom>
          <a:noFill/>
        </p:spPr>
        <p:txBody>
          <a:bodyPr vert="horz" wrap="square" lIns="82296" tIns="41148" rIns="82296" bIns="41148" numCol="1" anchor="t" anchorCtr="0" compatLnSpc="1">
            <a:prstTxWarp prst="textNoShape">
              <a:avLst/>
            </a:prstTxWarp>
          </a:bodyPr>
          <a:lstStyle/>
          <a:p>
            <a:endParaRPr lang="zh-CN" altLang="en-US"/>
          </a:p>
        </p:txBody>
      </p:sp>
      <p:pic>
        <p:nvPicPr>
          <p:cNvPr id="1816584" name="Picture 8" descr="http://pec.sjtu.edu.cn/ols/ImageLib/experiment/recent2/072011613/intro.jpg"/>
          <p:cNvPicPr>
            <a:picLocks noChangeAspect="1" noChangeArrowheads="1"/>
          </p:cNvPicPr>
          <p:nvPr/>
        </p:nvPicPr>
        <p:blipFill>
          <a:blip r:embed="rId3" cstate="print"/>
          <a:srcRect/>
          <a:stretch>
            <a:fillRect/>
          </a:stretch>
        </p:blipFill>
        <p:spPr bwMode="auto">
          <a:xfrm>
            <a:off x="5220072" y="4530951"/>
            <a:ext cx="3429000" cy="2014958"/>
          </a:xfrm>
          <a:prstGeom prst="rect">
            <a:avLst/>
          </a:prstGeom>
          <a:noFill/>
        </p:spPr>
      </p:pic>
      <p:grpSp>
        <p:nvGrpSpPr>
          <p:cNvPr id="4" name="组合 9"/>
          <p:cNvGrpSpPr/>
          <p:nvPr/>
        </p:nvGrpSpPr>
        <p:grpSpPr>
          <a:xfrm>
            <a:off x="5608915" y="2456689"/>
            <a:ext cx="2397866" cy="2074262"/>
            <a:chOff x="4215904" y="1072902"/>
            <a:chExt cx="4286250" cy="2990850"/>
          </a:xfrm>
        </p:grpSpPr>
        <p:pic>
          <p:nvPicPr>
            <p:cNvPr id="1816586" name="Picture 10" descr="http://img5.pcpop.com/ArticleImages/0x0/0/456/000456898.jpg"/>
            <p:cNvPicPr>
              <a:picLocks noChangeAspect="1" noChangeArrowheads="1"/>
            </p:cNvPicPr>
            <p:nvPr/>
          </p:nvPicPr>
          <p:blipFill>
            <a:blip r:embed="rId4" cstate="print"/>
            <a:srcRect/>
            <a:stretch>
              <a:fillRect/>
            </a:stretch>
          </p:blipFill>
          <p:spPr bwMode="auto">
            <a:xfrm>
              <a:off x="4215904" y="1072902"/>
              <a:ext cx="4286250" cy="2990850"/>
            </a:xfrm>
            <a:prstGeom prst="rect">
              <a:avLst/>
            </a:prstGeom>
            <a:noFill/>
          </p:spPr>
        </p:pic>
        <p:sp>
          <p:nvSpPr>
            <p:cNvPr id="9" name="矩形 8"/>
            <p:cNvSpPr/>
            <p:nvPr/>
          </p:nvSpPr>
          <p:spPr bwMode="auto">
            <a:xfrm>
              <a:off x="4287912" y="3305150"/>
              <a:ext cx="2304256" cy="72008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tabLst>
                  <a:tab pos="288036" algn="l"/>
                  <a:tab pos="576072" algn="l"/>
                  <a:tab pos="864108" algn="l"/>
                  <a:tab pos="1152144" algn="l"/>
                  <a:tab pos="1440180" algn="l"/>
                  <a:tab pos="1728216" algn="l"/>
                  <a:tab pos="2016252" algn="l"/>
                  <a:tab pos="2304288" algn="l"/>
                  <a:tab pos="2592324" algn="l"/>
                  <a:tab pos="2880360" algn="l"/>
                  <a:tab pos="3168396" algn="l"/>
                  <a:tab pos="3456432" algn="l"/>
                  <a:tab pos="6402372" algn="l"/>
                  <a:tab pos="288036" algn="l"/>
                  <a:tab pos="576072" algn="l"/>
                  <a:tab pos="864108" algn="l"/>
                  <a:tab pos="1152144" algn="l"/>
                  <a:tab pos="1440180" algn="l"/>
                  <a:tab pos="1728216" algn="l"/>
                  <a:tab pos="2016252" algn="l"/>
                  <a:tab pos="2304288" algn="l"/>
                  <a:tab pos="2592324" algn="l"/>
                  <a:tab pos="2880360" algn="l"/>
                  <a:tab pos="3168396" algn="l"/>
                  <a:tab pos="3456432" algn="l"/>
                  <a:tab pos="6402372" algn="l"/>
                  <a:tab pos="288036" algn="l"/>
                  <a:tab pos="576072" algn="l"/>
                  <a:tab pos="864108" algn="l"/>
                  <a:tab pos="1152144" algn="l"/>
                  <a:tab pos="1440180" algn="l"/>
                  <a:tab pos="1728216" algn="l"/>
                </a:tabLst>
              </a:pPr>
              <a:endParaRPr lang="zh-CN" altLang="en-US" sz="2200" dirty="0">
                <a:solidFill>
                  <a:srgbClr val="FFFFFF"/>
                </a:solidFill>
                <a:latin typeface="Chalkboard" charset="0"/>
                <a:ea typeface="宋体" pitchFamily="2" charset="-122"/>
                <a:sym typeface="Chalkboard" charset="0"/>
              </a:endParaRPr>
            </a:p>
          </p:txBody>
        </p:sp>
      </p:grpSp>
      <p:pic>
        <p:nvPicPr>
          <p:cNvPr id="1816588" name="Picture 12" descr="http://zone.ni.com/images/reference/zhs-XX/help/371361H-0118/loc_eps_typstatref.gif"/>
          <p:cNvPicPr>
            <a:picLocks noChangeAspect="1" noChangeArrowheads="1"/>
          </p:cNvPicPr>
          <p:nvPr/>
        </p:nvPicPr>
        <p:blipFill>
          <a:blip r:embed="rId5" cstate="print"/>
          <a:srcRect/>
          <a:stretch>
            <a:fillRect/>
          </a:stretch>
        </p:blipFill>
        <p:spPr bwMode="auto">
          <a:xfrm>
            <a:off x="5479301" y="576889"/>
            <a:ext cx="2811780" cy="1723431"/>
          </a:xfrm>
          <a:prstGeom prst="rect">
            <a:avLst/>
          </a:prstGeom>
          <a:noFill/>
        </p:spPr>
      </p:pic>
      <p:pic>
        <p:nvPicPr>
          <p:cNvPr id="12" name="Picture 2"/>
          <p:cNvPicPr>
            <a:picLocks noChangeAspect="1" noChangeArrowheads="1"/>
          </p:cNvPicPr>
          <p:nvPr/>
        </p:nvPicPr>
        <p:blipFill>
          <a:blip r:embed="rId6" cstate="print"/>
          <a:srcRect/>
          <a:stretch>
            <a:fillRect/>
          </a:stretch>
        </p:blipFill>
        <p:spPr bwMode="auto">
          <a:xfrm>
            <a:off x="539552" y="3645024"/>
            <a:ext cx="3024336" cy="28660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同步逻辑</a:t>
            </a:r>
            <a:r>
              <a:rPr lang="zh-CN" altLang="en-US" dirty="0" smtClean="0"/>
              <a:t>的时序分析和工作频率</a:t>
            </a:r>
            <a:endParaRPr lang="zh-CN" altLang="en-US" dirty="0"/>
          </a:p>
        </p:txBody>
      </p:sp>
      <p:sp>
        <p:nvSpPr>
          <p:cNvPr id="3" name="内容占位符 2"/>
          <p:cNvSpPr>
            <a:spLocks noGrp="1"/>
          </p:cNvSpPr>
          <p:nvPr>
            <p:ph idx="1"/>
          </p:nvPr>
        </p:nvSpPr>
        <p:spPr/>
        <p:txBody>
          <a:bodyPr/>
          <a:lstStyle/>
          <a:p>
            <a:r>
              <a:rPr lang="zh-CN" altLang="en-US" sz="1800" dirty="0" smtClean="0"/>
              <a:t>可借助于时序分析来确定同步逻辑电路能正常工作，并初步确定工作频率</a:t>
            </a:r>
            <a:r>
              <a:rPr lang="en-US" altLang="zh-CN" sz="1800" dirty="0" smtClean="0"/>
              <a:t>(</a:t>
            </a:r>
            <a:r>
              <a:rPr lang="zh-CN" altLang="en-US" sz="1800" dirty="0" smtClean="0"/>
              <a:t>性能）</a:t>
            </a:r>
            <a:endParaRPr lang="en-US" altLang="zh-CN" sz="1800" dirty="0" smtClean="0"/>
          </a:p>
          <a:p>
            <a:pPr lvl="1"/>
            <a:r>
              <a:rPr lang="zh-CN" altLang="en-US" sz="1400" dirty="0" smtClean="0"/>
              <a:t>深思熟虑，经过验证的方法学</a:t>
            </a:r>
            <a:endParaRPr lang="en-US" altLang="zh-CN" sz="1400" dirty="0" smtClean="0"/>
          </a:p>
          <a:p>
            <a:pPr lvl="1"/>
            <a:r>
              <a:rPr lang="zh-CN" altLang="en-US" sz="1400" dirty="0" smtClean="0"/>
              <a:t>足够的时序约束能保证时序电路正常工作，解决电路级设计中的问题 </a:t>
            </a:r>
            <a:endParaRPr lang="en-US" altLang="zh-CN" sz="1400" dirty="0" smtClean="0"/>
          </a:p>
          <a:p>
            <a:pPr lvl="2"/>
            <a:r>
              <a:rPr lang="zh-CN" altLang="en-US" sz="1400" dirty="0" smtClean="0"/>
              <a:t>避免双稳态存储元件发生亚稳态现象。</a:t>
            </a:r>
            <a:endParaRPr lang="en-US" altLang="zh-CN" sz="1400" dirty="0" smtClean="0"/>
          </a:p>
          <a:p>
            <a:pPr lvl="2"/>
            <a:r>
              <a:rPr lang="zh-CN" altLang="en-US" sz="1400" dirty="0" smtClean="0"/>
              <a:t>通过最长延时分析抑制组合逻辑冒险</a:t>
            </a:r>
            <a:r>
              <a:rPr lang="zh-CN" altLang="en-US" sz="1400" dirty="0" smtClean="0"/>
              <a:t>。</a:t>
            </a:r>
            <a:endParaRPr lang="en-US" altLang="zh-CN" sz="1600" dirty="0" smtClean="0"/>
          </a:p>
          <a:p>
            <a:pPr lvl="1"/>
            <a:r>
              <a:rPr lang="zh-CN" altLang="en-US" sz="1400" dirty="0" smtClean="0"/>
              <a:t>时序分析使用的约束较少</a:t>
            </a:r>
            <a:r>
              <a:rPr lang="zh-CN" altLang="en-US" sz="1400" dirty="0" smtClean="0"/>
              <a:t>（</a:t>
            </a:r>
            <a:r>
              <a:rPr lang="zh-CN" altLang="en-US" sz="1400" dirty="0" smtClean="0"/>
              <a:t>最长路径</a:t>
            </a:r>
            <a:r>
              <a:rPr lang="en-US" altLang="zh-CN" sz="1400" dirty="0" smtClean="0"/>
              <a:t>/</a:t>
            </a:r>
            <a:r>
              <a:rPr lang="zh-CN" altLang="en-US" sz="1400" dirty="0" smtClean="0"/>
              <a:t>最短路径</a:t>
            </a:r>
            <a:r>
              <a:rPr lang="zh-CN" altLang="en-US" sz="1400" dirty="0" smtClean="0"/>
              <a:t>） </a:t>
            </a:r>
            <a:r>
              <a:rPr lang="zh-CN" altLang="en-US" sz="1400" dirty="0" smtClean="0"/>
              <a:t>，</a:t>
            </a:r>
            <a:r>
              <a:rPr lang="zh-CN" altLang="en-US" sz="1400" dirty="0" smtClean="0"/>
              <a:t>计算量</a:t>
            </a:r>
            <a:r>
              <a:rPr lang="zh-CN" altLang="en-US" sz="1400" dirty="0" smtClean="0"/>
              <a:t>不大，便于手工和工具计算</a:t>
            </a:r>
            <a:endParaRPr lang="zh-CN" altLang="en-US" sz="1400" dirty="0" smtClean="0"/>
          </a:p>
          <a:p>
            <a:pPr lvl="1"/>
            <a:r>
              <a:rPr lang="zh-CN" altLang="en-US" sz="1400" dirty="0" smtClean="0"/>
              <a:t>可预估时序</a:t>
            </a:r>
            <a:r>
              <a:rPr lang="zh-CN" altLang="en-US" sz="1400" dirty="0" smtClean="0"/>
              <a:t>电路</a:t>
            </a:r>
            <a:r>
              <a:rPr lang="zh-CN" altLang="en-US" sz="1400" dirty="0" smtClean="0"/>
              <a:t>工作的最大</a:t>
            </a:r>
            <a:r>
              <a:rPr lang="zh-CN" altLang="en-US" sz="1400" dirty="0" smtClean="0"/>
              <a:t>频率（使用最长路径的时序分析）：</a:t>
            </a:r>
            <a:endParaRPr lang="en-US" altLang="zh-CN" sz="1400" dirty="0" smtClean="0"/>
          </a:p>
          <a:p>
            <a:pPr lvl="2"/>
            <a:r>
              <a:rPr lang="zh-CN" altLang="en-US" sz="1400" dirty="0" smtClean="0"/>
              <a:t>组合逻辑</a:t>
            </a:r>
            <a:r>
              <a:rPr lang="zh-CN" altLang="en-US" sz="1400" dirty="0" smtClean="0"/>
              <a:t>的关键路径、即最坏情况下的传输延迟</a:t>
            </a:r>
            <a:endParaRPr lang="en-US" altLang="zh-CN" sz="1400" dirty="0" smtClean="0"/>
          </a:p>
          <a:p>
            <a:pPr lvl="2"/>
            <a:r>
              <a:rPr lang="zh-CN" altLang="en-US" sz="1400" dirty="0" smtClean="0"/>
              <a:t>时钟歪斜和漂移</a:t>
            </a:r>
            <a:endParaRPr lang="en-US" altLang="zh-CN" sz="1400" dirty="0" smtClean="0"/>
          </a:p>
          <a:p>
            <a:pPr lvl="2"/>
            <a:r>
              <a:rPr lang="zh-CN" altLang="en-US" sz="1400" dirty="0" smtClean="0"/>
              <a:t>存储部件的特性（</a:t>
            </a:r>
            <a:r>
              <a:rPr lang="en-US" altLang="zh-CN" sz="1400" dirty="0" smtClean="0"/>
              <a:t>setup/hold</a:t>
            </a:r>
            <a:r>
              <a:rPr lang="zh-CN" altLang="en-US" sz="1400" dirty="0" smtClean="0"/>
              <a:t>等</a:t>
            </a:r>
            <a:r>
              <a:rPr lang="en-US" altLang="zh-CN" sz="1400" dirty="0" smtClean="0"/>
              <a:t>)</a:t>
            </a:r>
          </a:p>
          <a:p>
            <a:pPr lvl="2"/>
            <a:r>
              <a:rPr lang="zh-CN" altLang="en-US" sz="1400" dirty="0" smtClean="0"/>
              <a:t>一般在系统设计是主要考虑组合逻辑的关键路径</a:t>
            </a:r>
            <a:endParaRPr lang="en-US" altLang="zh-CN" sz="1400" dirty="0" smtClean="0"/>
          </a:p>
          <a:p>
            <a:pPr lvl="1"/>
            <a:endParaRPr lang="zh-CN" altLang="en-US" sz="1600" dirty="0"/>
          </a:p>
        </p:txBody>
      </p:sp>
      <p:pic>
        <p:nvPicPr>
          <p:cNvPr id="17384450" name="Picture 2"/>
          <p:cNvPicPr>
            <a:picLocks noChangeAspect="1" noChangeArrowheads="1"/>
          </p:cNvPicPr>
          <p:nvPr/>
        </p:nvPicPr>
        <p:blipFill>
          <a:blip r:embed="rId2" cstate="print"/>
          <a:srcRect/>
          <a:stretch>
            <a:fillRect/>
          </a:stretch>
        </p:blipFill>
        <p:spPr bwMode="auto">
          <a:xfrm>
            <a:off x="4932040" y="4365104"/>
            <a:ext cx="3851920" cy="1985574"/>
          </a:xfrm>
          <a:prstGeom prst="rect">
            <a:avLst/>
          </a:prstGeom>
          <a:noFill/>
          <a:ln w="9525">
            <a:noFill/>
            <a:miter lim="800000"/>
            <a:headEnd/>
            <a:tailEnd/>
          </a:ln>
        </p:spPr>
      </p:pic>
      <p:pic>
        <p:nvPicPr>
          <p:cNvPr id="17384451" name="Picture 3"/>
          <p:cNvPicPr>
            <a:picLocks noChangeAspect="1" noChangeArrowheads="1"/>
          </p:cNvPicPr>
          <p:nvPr/>
        </p:nvPicPr>
        <p:blipFill>
          <a:blip r:embed="rId3" cstate="print"/>
          <a:srcRect/>
          <a:stretch>
            <a:fillRect/>
          </a:stretch>
        </p:blipFill>
        <p:spPr bwMode="auto">
          <a:xfrm>
            <a:off x="1403648" y="5661248"/>
            <a:ext cx="3240360" cy="55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同步时序逻辑的优缺点</a:t>
            </a:r>
            <a:endParaRPr lang="zh-CN" altLang="en-US" dirty="0"/>
          </a:p>
        </p:txBody>
      </p:sp>
      <p:sp>
        <p:nvSpPr>
          <p:cNvPr id="3" name="内容占位符 2"/>
          <p:cNvSpPr>
            <a:spLocks noGrp="1"/>
          </p:cNvSpPr>
          <p:nvPr>
            <p:ph idx="1"/>
          </p:nvPr>
        </p:nvSpPr>
        <p:spPr/>
        <p:txBody>
          <a:bodyPr/>
          <a:lstStyle/>
          <a:p>
            <a:r>
              <a:rPr lang="zh-CN" altLang="en-US" dirty="0" smtClean="0"/>
              <a:t>同步时序逻辑的优点</a:t>
            </a:r>
            <a:endParaRPr lang="en-US" altLang="zh-CN" dirty="0" smtClean="0"/>
          </a:p>
          <a:p>
            <a:pPr lvl="1"/>
            <a:r>
              <a:rPr lang="zh-CN" altLang="en-US" dirty="0" smtClean="0"/>
              <a:t>冒险不会影响功能</a:t>
            </a:r>
            <a:br>
              <a:rPr lang="zh-CN" altLang="en-US" dirty="0" smtClean="0"/>
            </a:br>
            <a:r>
              <a:rPr lang="zh-CN" altLang="en-US" dirty="0" smtClean="0"/>
              <a:t>（时钟和异步</a:t>
            </a:r>
            <a:r>
              <a:rPr lang="zh-CN" altLang="en-US" dirty="0" smtClean="0"/>
              <a:t>复位等边带控制信号除外</a:t>
            </a:r>
            <a:r>
              <a:rPr lang="zh-CN" altLang="en-US" dirty="0" smtClean="0"/>
              <a:t>）</a:t>
            </a:r>
            <a:endParaRPr lang="en-US" altLang="zh-CN" dirty="0" smtClean="0"/>
          </a:p>
          <a:p>
            <a:pPr lvl="1"/>
            <a:r>
              <a:rPr lang="zh-CN" altLang="en-US" dirty="0" smtClean="0"/>
              <a:t>电路中所有节点在存储操作时都已稳定。</a:t>
            </a:r>
            <a:endParaRPr lang="en-US" altLang="zh-CN" dirty="0" smtClean="0"/>
          </a:p>
          <a:p>
            <a:pPr lvl="1"/>
            <a:r>
              <a:rPr lang="zh-CN" altLang="en-US" dirty="0" smtClean="0"/>
              <a:t>在正确设计的电路中不会存在时序违规，免于亚稳态现象。</a:t>
            </a:r>
            <a:endParaRPr lang="en-US" altLang="zh-CN" dirty="0" smtClean="0"/>
          </a:p>
          <a:p>
            <a:pPr lvl="1"/>
            <a:r>
              <a:rPr lang="zh-CN" altLang="en-US" dirty="0" smtClean="0"/>
              <a:t>在设计时只需要考虑极少的时序约束。</a:t>
            </a:r>
            <a:endParaRPr lang="en-US" altLang="zh-CN" dirty="0" smtClean="0"/>
          </a:p>
          <a:p>
            <a:pPr lvl="1"/>
            <a:r>
              <a:rPr lang="zh-CN" altLang="en-US" dirty="0" smtClean="0"/>
              <a:t>不管底层实现如何都可以确定门电路级的行为正确并符合预期。</a:t>
            </a:r>
            <a:endParaRPr lang="en-US" altLang="zh-CN" dirty="0" smtClean="0"/>
          </a:p>
          <a:p>
            <a:pPr lvl="1"/>
            <a:r>
              <a:rPr lang="zh-CN" altLang="en-US" dirty="0" smtClean="0"/>
              <a:t>无需任何冗余电路来抑制冒险。</a:t>
            </a:r>
            <a:endParaRPr lang="en-US" altLang="zh-CN" dirty="0" smtClean="0"/>
          </a:p>
          <a:p>
            <a:pPr lvl="1"/>
            <a:r>
              <a:rPr lang="zh-CN" altLang="en-US" dirty="0" smtClean="0"/>
              <a:t>便于理解，调错，有成熟工具可用。</a:t>
            </a:r>
            <a:endParaRPr lang="en-US" altLang="zh-CN" dirty="0" smtClean="0"/>
          </a:p>
          <a:p>
            <a:pPr lvl="1"/>
            <a:r>
              <a:rPr lang="zh-CN" altLang="en-US" dirty="0" smtClean="0"/>
              <a:t>其他好处：</a:t>
            </a:r>
            <a:endParaRPr lang="en-US" altLang="zh-CN" dirty="0" smtClean="0"/>
          </a:p>
          <a:p>
            <a:pPr lvl="2"/>
            <a:r>
              <a:rPr lang="zh-CN" altLang="en-US" dirty="0" smtClean="0"/>
              <a:t>可使用高效的基于周期的仿真器方案。</a:t>
            </a:r>
            <a:endParaRPr lang="en-US" altLang="zh-CN" dirty="0" smtClean="0"/>
          </a:p>
          <a:p>
            <a:pPr lvl="2"/>
            <a:r>
              <a:rPr lang="zh-CN" altLang="en-US" dirty="0" smtClean="0"/>
              <a:t>有方便电路的测试方法和设备</a:t>
            </a:r>
            <a:endParaRPr lang="en-US" altLang="zh-CN" dirty="0" smtClean="0"/>
          </a:p>
          <a:p>
            <a:endParaRPr lang="zh-CN" altLang="en-US" sz="3200" dirty="0"/>
          </a:p>
        </p:txBody>
      </p:sp>
      <p:sp>
        <p:nvSpPr>
          <p:cNvPr id="5" name="TextBox 4"/>
          <p:cNvSpPr txBox="1"/>
          <p:nvPr/>
        </p:nvSpPr>
        <p:spPr>
          <a:xfrm>
            <a:off x="3959424" y="1124744"/>
            <a:ext cx="5184576" cy="584775"/>
          </a:xfrm>
          <a:prstGeom prst="rect">
            <a:avLst/>
          </a:prstGeom>
          <a:noFill/>
        </p:spPr>
        <p:txBody>
          <a:bodyPr wrap="square" rtlCol="0">
            <a:spAutoFit/>
          </a:bodyPr>
          <a:lstStyle/>
          <a:p>
            <a:endParaRPr lang="en-US" altLang="zh-CN" sz="1200" dirty="0" smtClean="0">
              <a:solidFill>
                <a:srgbClr val="FF0000"/>
              </a:solidFill>
            </a:endParaRPr>
          </a:p>
          <a:p>
            <a:r>
              <a:rPr lang="en-US" altLang="zh-CN" sz="2000" dirty="0" smtClean="0">
                <a:solidFill>
                  <a:srgbClr val="FF0000"/>
                </a:solidFill>
              </a:rPr>
              <a:t>Q:</a:t>
            </a:r>
            <a:r>
              <a:rPr lang="zh-CN" altLang="en-US" sz="2000" dirty="0" smtClean="0">
                <a:solidFill>
                  <a:srgbClr val="FF0000"/>
                </a:solidFill>
              </a:rPr>
              <a:t>使用同步时序逻辑是否需要考虑冒险？</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同步时序逻辑的优缺点</a:t>
            </a:r>
            <a:endParaRPr lang="zh-CN" altLang="en-US" dirty="0"/>
          </a:p>
        </p:txBody>
      </p:sp>
      <p:sp>
        <p:nvSpPr>
          <p:cNvPr id="3" name="内容占位符 2"/>
          <p:cNvSpPr>
            <a:spLocks noGrp="1"/>
          </p:cNvSpPr>
          <p:nvPr>
            <p:ph idx="1"/>
          </p:nvPr>
        </p:nvSpPr>
        <p:spPr/>
        <p:txBody>
          <a:bodyPr/>
          <a:lstStyle/>
          <a:p>
            <a:r>
              <a:rPr lang="zh-CN" altLang="en-US" dirty="0" smtClean="0"/>
              <a:t>缺点：</a:t>
            </a:r>
            <a:endParaRPr lang="en-US" altLang="zh-CN" dirty="0" smtClean="0"/>
          </a:p>
          <a:p>
            <a:pPr lvl="1"/>
            <a:r>
              <a:rPr lang="zh-CN" altLang="en-US" dirty="0" smtClean="0"/>
              <a:t>性能由最长路径上的最坏情况延迟确定。</a:t>
            </a:r>
            <a:endParaRPr lang="en-US" altLang="zh-CN" dirty="0" smtClean="0"/>
          </a:p>
          <a:p>
            <a:pPr lvl="1"/>
            <a:r>
              <a:rPr lang="zh-CN" altLang="en-US" dirty="0" smtClean="0"/>
              <a:t>可能存在不必要的功耗。</a:t>
            </a:r>
            <a:endParaRPr lang="en-US" altLang="zh-CN" dirty="0" smtClean="0"/>
          </a:p>
          <a:p>
            <a:pPr lvl="1"/>
            <a:r>
              <a:rPr lang="zh-CN" altLang="en-US" dirty="0" smtClean="0"/>
              <a:t>对电源和地网络的信号完整性和电源完整性属性带来挑战，并存在可能存在电磁辐射。</a:t>
            </a:r>
            <a:endParaRPr lang="en-US" altLang="zh-CN" dirty="0" smtClean="0"/>
          </a:p>
          <a:p>
            <a:pPr lvl="1"/>
            <a:r>
              <a:rPr lang="zh-CN" altLang="en-US" dirty="0" smtClean="0"/>
              <a:t>跨时钟域设计问题。</a:t>
            </a:r>
            <a:endParaRPr lang="en-US" altLang="zh-CN" dirty="0" smtClean="0"/>
          </a:p>
          <a:p>
            <a:pPr lvl="1"/>
            <a:r>
              <a:rPr lang="zh-CN" altLang="en-US" dirty="0" smtClean="0"/>
              <a:t>时钟分配网络的设计、开销以及功耗问题等。</a:t>
            </a:r>
            <a:endParaRPr lang="en-US" altLang="zh-CN" dirty="0" smtClean="0"/>
          </a:p>
          <a:p>
            <a:r>
              <a:rPr lang="zh-CN" altLang="en-US" dirty="0" smtClean="0"/>
              <a:t>不管如何现在主流的</a:t>
            </a:r>
            <a:r>
              <a:rPr lang="en-US" altLang="zh-CN" dirty="0" smtClean="0"/>
              <a:t>VLSI</a:t>
            </a:r>
            <a:r>
              <a:rPr lang="zh-CN" altLang="en-US" dirty="0" smtClean="0"/>
              <a:t>设计都是同步逻辑设计，至少是</a:t>
            </a:r>
            <a:r>
              <a:rPr lang="en-US" altLang="zh-CN" dirty="0" smtClean="0"/>
              <a:t>GALS</a:t>
            </a:r>
            <a:r>
              <a:rPr lang="zh-CN" altLang="en-US" dirty="0" smtClean="0"/>
              <a:t>的（即多时钟域设计，）。</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2" cstate="print"/>
          <a:srcRect/>
          <a:stretch>
            <a:fillRect/>
          </a:stretch>
        </p:blipFill>
        <p:spPr bwMode="auto">
          <a:xfrm>
            <a:off x="971600" y="4221088"/>
            <a:ext cx="6654888" cy="223224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关于</a:t>
            </a:r>
            <a:r>
              <a:rPr lang="en-US" altLang="zh-CN" dirty="0" smtClean="0"/>
              <a:t>RTL</a:t>
            </a:r>
            <a:r>
              <a:rPr lang="zh-CN" altLang="en-US" dirty="0" smtClean="0"/>
              <a:t>设计</a:t>
            </a:r>
            <a:r>
              <a:rPr lang="zh-CN" altLang="en-US" dirty="0" smtClean="0"/>
              <a:t>的一些</a:t>
            </a:r>
            <a:r>
              <a:rPr lang="en-US" altLang="zh-CN" dirty="0" smtClean="0"/>
              <a:t>TIPS</a:t>
            </a:r>
            <a:endParaRPr lang="zh-CN" altLang="en-US" dirty="0"/>
          </a:p>
        </p:txBody>
      </p:sp>
      <p:sp>
        <p:nvSpPr>
          <p:cNvPr id="3" name="内容占位符 2"/>
          <p:cNvSpPr>
            <a:spLocks noGrp="1"/>
          </p:cNvSpPr>
          <p:nvPr>
            <p:ph idx="1"/>
          </p:nvPr>
        </p:nvSpPr>
        <p:spPr/>
        <p:txBody>
          <a:bodyPr/>
          <a:lstStyle/>
          <a:p>
            <a:r>
              <a:rPr lang="zh-CN" altLang="en-US" sz="1800" dirty="0" smtClean="0"/>
              <a:t>目前数字</a:t>
            </a:r>
            <a:r>
              <a:rPr lang="en-US" altLang="zh-CN" sz="1800" dirty="0" smtClean="0"/>
              <a:t>IC</a:t>
            </a:r>
            <a:r>
              <a:rPr lang="zh-CN" altLang="en-US" sz="1800" dirty="0" smtClean="0"/>
              <a:t>系统设计使用的设计方法学，以</a:t>
            </a:r>
            <a:r>
              <a:rPr lang="zh-CN" altLang="en-US" sz="1800" dirty="0" smtClean="0"/>
              <a:t>同步时序电路模式为设计基础</a:t>
            </a:r>
            <a:r>
              <a:rPr lang="zh-CN" altLang="en-US" sz="1800" dirty="0" smtClean="0"/>
              <a:t>，</a:t>
            </a:r>
            <a:r>
              <a:rPr lang="zh-CN" altLang="en-US" sz="1800" dirty="0" smtClean="0"/>
              <a:t>设计</a:t>
            </a:r>
            <a:r>
              <a:rPr lang="zh-CN" altLang="en-US" sz="1800" dirty="0" smtClean="0"/>
              <a:t>时一般最好</a:t>
            </a:r>
            <a:r>
              <a:rPr lang="zh-CN" altLang="en-US" sz="1800" dirty="0" smtClean="0"/>
              <a:t>遵守以下</a:t>
            </a:r>
            <a:r>
              <a:rPr lang="zh-CN" altLang="en-US" sz="1800" dirty="0" smtClean="0"/>
              <a:t>规则：</a:t>
            </a:r>
            <a:endParaRPr lang="en-US" altLang="zh-CN" sz="1800" dirty="0" smtClean="0"/>
          </a:p>
          <a:p>
            <a:pPr lvl="1"/>
            <a:r>
              <a:rPr lang="zh-CN" altLang="en-US" sz="1600" dirty="0" smtClean="0"/>
              <a:t>以</a:t>
            </a:r>
            <a:r>
              <a:rPr lang="en-US" altLang="zh-CN" sz="1600" dirty="0" smtClean="0"/>
              <a:t>RTL</a:t>
            </a:r>
            <a:r>
              <a:rPr lang="zh-CN" altLang="en-US" sz="1600" dirty="0" smtClean="0"/>
              <a:t>形式写同步时序逻辑，显式指明存储单元的使用。（</a:t>
            </a:r>
            <a:r>
              <a:rPr lang="en-US" altLang="zh-CN" sz="1600" dirty="0" smtClean="0"/>
              <a:t>code Style)</a:t>
            </a:r>
            <a:endParaRPr lang="en-US" altLang="zh-CN" sz="1600" dirty="0" smtClean="0"/>
          </a:p>
          <a:p>
            <a:pPr lvl="1"/>
            <a:r>
              <a:rPr lang="zh-CN" altLang="en-US" sz="1600" dirty="0" smtClean="0"/>
              <a:t>使用</a:t>
            </a:r>
            <a:r>
              <a:rPr lang="zh-CN" altLang="en-US" sz="1600" dirty="0" smtClean="0"/>
              <a:t>时钟边缘触发的触发器记忆状态。</a:t>
            </a:r>
            <a:endParaRPr lang="en-US" altLang="zh-CN" sz="1600" dirty="0" smtClean="0"/>
          </a:p>
          <a:p>
            <a:pPr lvl="1"/>
            <a:r>
              <a:rPr lang="zh-CN" altLang="en-US" sz="1600" dirty="0" smtClean="0"/>
              <a:t>组合逻辑部分不能有直接反馈，其输出只可作为输出，或输入到触发器的数据输入端。</a:t>
            </a:r>
            <a:endParaRPr lang="en-US" altLang="zh-CN" sz="1600" dirty="0" smtClean="0"/>
          </a:p>
          <a:p>
            <a:pPr lvl="1"/>
            <a:r>
              <a:rPr lang="zh-CN" altLang="en-US" sz="1600" dirty="0" smtClean="0"/>
              <a:t>组合逻辑</a:t>
            </a:r>
            <a:r>
              <a:rPr lang="zh-CN" altLang="en-US" sz="1600" dirty="0" smtClean="0"/>
              <a:t>最好不要影响存储单元的</a:t>
            </a:r>
            <a:r>
              <a:rPr lang="en-US" altLang="zh-CN" sz="1600" dirty="0" smtClean="0"/>
              <a:t>Clock</a:t>
            </a:r>
            <a:r>
              <a:rPr lang="zh-CN" altLang="en-US" sz="1600" dirty="0" smtClean="0"/>
              <a:t>。</a:t>
            </a:r>
            <a:endParaRPr lang="en-US" altLang="zh-CN" sz="1600" dirty="0" smtClean="0"/>
          </a:p>
          <a:p>
            <a:pPr lvl="1"/>
            <a:r>
              <a:rPr lang="zh-CN" altLang="en-US" sz="1600" dirty="0" smtClean="0"/>
              <a:t>使用基于</a:t>
            </a:r>
            <a:r>
              <a:rPr lang="en-US" altLang="zh-CN" sz="1600" dirty="0" smtClean="0"/>
              <a:t>EDA</a:t>
            </a:r>
            <a:r>
              <a:rPr lang="zh-CN" altLang="en-US" sz="1600" dirty="0" smtClean="0"/>
              <a:t>工具的时序</a:t>
            </a:r>
            <a:r>
              <a:rPr lang="zh-CN" altLang="en-US" sz="1600" dirty="0" smtClean="0"/>
              <a:t>分析保证电路能正常工作，简化时序分析的前提是使用同步</a:t>
            </a:r>
            <a:r>
              <a:rPr lang="zh-CN" altLang="en-US" sz="1600" dirty="0" smtClean="0"/>
              <a:t>时序电路</a:t>
            </a:r>
            <a:endParaRPr lang="en-US" altLang="zh-CN" sz="1600" dirty="0" smtClean="0"/>
          </a:p>
          <a:p>
            <a:pPr lvl="1"/>
            <a:r>
              <a:rPr lang="zh-CN" altLang="en-US" sz="1600" dirty="0" smtClean="0"/>
              <a:t>理想化的时钟和</a:t>
            </a:r>
            <a:r>
              <a:rPr lang="en-US" altLang="zh-CN" sz="1600" dirty="0" smtClean="0"/>
              <a:t>Reset</a:t>
            </a:r>
            <a:r>
              <a:rPr lang="zh-CN" altLang="en-US" sz="1600" dirty="0" smtClean="0"/>
              <a:t>网络，留给后端处理</a:t>
            </a:r>
            <a:r>
              <a:rPr lang="en-US" altLang="zh-CN" sz="1600" dirty="0" smtClean="0"/>
              <a:t> </a:t>
            </a:r>
          </a:p>
          <a:p>
            <a:pPr lvl="1"/>
            <a:r>
              <a:rPr lang="zh-CN" altLang="en-US" sz="1600" dirty="0" smtClean="0"/>
              <a:t>在</a:t>
            </a:r>
            <a:r>
              <a:rPr lang="zh-CN" altLang="en-US" sz="1600" dirty="0" smtClean="0"/>
              <a:t>物理实现时，要验证时序，和时钟分布</a:t>
            </a:r>
            <a:endParaRPr lang="en-US" altLang="zh-CN" sz="1600" dirty="0" smtClean="0"/>
          </a:p>
          <a:p>
            <a:pPr lvl="1"/>
            <a:r>
              <a:rPr lang="zh-CN" altLang="en-US" sz="1600" dirty="0" smtClean="0"/>
              <a:t>这里</a:t>
            </a:r>
            <a:r>
              <a:rPr lang="zh-CN" altLang="en-US" sz="1600" dirty="0" smtClean="0"/>
              <a:t>的每一条</a:t>
            </a:r>
            <a:r>
              <a:rPr lang="en-US" altLang="zh-CN" sz="1600" dirty="0" smtClean="0"/>
              <a:t>TIPS</a:t>
            </a:r>
            <a:r>
              <a:rPr lang="zh-CN" altLang="en-US" sz="1600" dirty="0" smtClean="0"/>
              <a:t>，都会影响</a:t>
            </a:r>
            <a:r>
              <a:rPr lang="en-US" altLang="zh-CN" sz="1600" dirty="0" smtClean="0"/>
              <a:t>HDL</a:t>
            </a:r>
            <a:r>
              <a:rPr lang="zh-CN" altLang="en-US" sz="1600" dirty="0" smtClean="0"/>
              <a:t>　</a:t>
            </a:r>
            <a:r>
              <a:rPr lang="en-US" altLang="zh-CN" sz="1600" dirty="0" smtClean="0"/>
              <a:t>Code</a:t>
            </a:r>
            <a:r>
              <a:rPr lang="zh-CN" altLang="en-US" sz="1600" dirty="0" smtClean="0"/>
              <a:t>　</a:t>
            </a:r>
            <a:r>
              <a:rPr lang="en-US" altLang="zh-CN" sz="1600" dirty="0" smtClean="0"/>
              <a:t>Style</a:t>
            </a:r>
            <a:r>
              <a:rPr lang="zh-CN" altLang="en-US" sz="1600" dirty="0" smtClean="0"/>
              <a:t>，可用</a:t>
            </a:r>
            <a:r>
              <a:rPr lang="en-US" altLang="zh-CN" sz="1600" dirty="0" smtClean="0"/>
              <a:t>EDA</a:t>
            </a:r>
            <a:r>
              <a:rPr lang="zh-CN" altLang="en-US" sz="1600" dirty="0" smtClean="0"/>
              <a:t>工具、流程。</a:t>
            </a:r>
            <a:endParaRPr lang="en-US" altLang="zh-CN" sz="1600" dirty="0" smtClean="0"/>
          </a:p>
          <a:p>
            <a:pPr lvl="1"/>
            <a:endParaRPr lang="zh-CN" altLang="en-US" sz="1600" dirty="0"/>
          </a:p>
        </p:txBody>
      </p:sp>
      <p:sp>
        <p:nvSpPr>
          <p:cNvPr id="5" name="TextBox 4"/>
          <p:cNvSpPr txBox="1"/>
          <p:nvPr/>
        </p:nvSpPr>
        <p:spPr>
          <a:xfrm>
            <a:off x="683568" y="5661248"/>
            <a:ext cx="7920880" cy="892552"/>
          </a:xfrm>
          <a:prstGeom prst="rect">
            <a:avLst/>
          </a:prstGeom>
          <a:noFill/>
        </p:spPr>
        <p:txBody>
          <a:bodyPr wrap="square" rtlCol="0">
            <a:spAutoFit/>
          </a:bodyPr>
          <a:lstStyle/>
          <a:p>
            <a:endParaRPr lang="en-US" altLang="zh-CN" sz="1000" dirty="0" smtClean="0">
              <a:solidFill>
                <a:srgbClr val="FF0000"/>
              </a:solidFill>
            </a:endParaRPr>
          </a:p>
          <a:p>
            <a:r>
              <a:rPr lang="en-US" altLang="zh-CN" sz="1400" dirty="0" smtClean="0">
                <a:solidFill>
                  <a:srgbClr val="FF0000"/>
                </a:solidFill>
              </a:rPr>
              <a:t>Q1: </a:t>
            </a:r>
            <a:r>
              <a:rPr lang="zh-CN" altLang="en-US" sz="1400" dirty="0" smtClean="0">
                <a:solidFill>
                  <a:srgbClr val="FF0000"/>
                </a:solidFill>
              </a:rPr>
              <a:t>使用</a:t>
            </a:r>
            <a:r>
              <a:rPr lang="en-US" altLang="zh-CN" sz="1400" dirty="0" smtClean="0">
                <a:solidFill>
                  <a:srgbClr val="FF0000"/>
                </a:solidFill>
              </a:rPr>
              <a:t>EDA</a:t>
            </a:r>
            <a:r>
              <a:rPr lang="zh-CN" altLang="en-US" sz="1400" dirty="0" smtClean="0">
                <a:solidFill>
                  <a:srgbClr val="FF0000"/>
                </a:solidFill>
              </a:rPr>
              <a:t>自动工具的当前设计流程，为何很少使用</a:t>
            </a:r>
            <a:r>
              <a:rPr lang="en-US" altLang="zh-CN" sz="1400" dirty="0" smtClean="0">
                <a:solidFill>
                  <a:srgbClr val="FF0000"/>
                </a:solidFill>
              </a:rPr>
              <a:t>RS</a:t>
            </a:r>
            <a:r>
              <a:rPr lang="zh-CN" altLang="en-US" sz="1400" dirty="0" smtClean="0">
                <a:solidFill>
                  <a:srgbClr val="FF0000"/>
                </a:solidFill>
              </a:rPr>
              <a:t>触发器等类型的存储单元。</a:t>
            </a:r>
            <a:endParaRPr lang="en-US" altLang="zh-CN" sz="1400" dirty="0" smtClean="0">
              <a:solidFill>
                <a:srgbClr val="FF0000"/>
              </a:solidFill>
            </a:endParaRPr>
          </a:p>
          <a:p>
            <a:r>
              <a:rPr lang="en-US" altLang="zh-CN" sz="1400" dirty="0" smtClean="0">
                <a:solidFill>
                  <a:srgbClr val="FF0000"/>
                </a:solidFill>
              </a:rPr>
              <a:t>Q2</a:t>
            </a:r>
            <a:r>
              <a:rPr lang="zh-CN" altLang="en-US" sz="1400" dirty="0" smtClean="0">
                <a:solidFill>
                  <a:srgbClr val="FF0000"/>
                </a:solidFill>
              </a:rPr>
              <a:t>：</a:t>
            </a:r>
            <a:r>
              <a:rPr lang="zh-CN" altLang="en-US" sz="1400" dirty="0" smtClean="0">
                <a:solidFill>
                  <a:srgbClr val="FF0000"/>
                </a:solidFill>
              </a:rPr>
              <a:t>存储单元 </a:t>
            </a:r>
            <a:r>
              <a:rPr lang="en-US" altLang="zh-CN" sz="1400" dirty="0" smtClean="0">
                <a:solidFill>
                  <a:srgbClr val="FF0000"/>
                </a:solidFill>
              </a:rPr>
              <a:t>Clock/Reset </a:t>
            </a:r>
            <a:r>
              <a:rPr lang="zh-CN" altLang="en-US" sz="1400" dirty="0" smtClean="0">
                <a:solidFill>
                  <a:srgbClr val="FF0000"/>
                </a:solidFill>
              </a:rPr>
              <a:t>也会影响存储状态，这些信号在现代</a:t>
            </a:r>
            <a:r>
              <a:rPr lang="en-US" altLang="zh-CN" sz="1400" dirty="0" smtClean="0">
                <a:solidFill>
                  <a:srgbClr val="FF0000"/>
                </a:solidFill>
              </a:rPr>
              <a:t>EDA</a:t>
            </a:r>
            <a:r>
              <a:rPr lang="zh-CN" altLang="en-US" sz="1400" dirty="0" smtClean="0">
                <a:solidFill>
                  <a:srgbClr val="FF0000"/>
                </a:solidFill>
              </a:rPr>
              <a:t>流程里是怎么处理的？</a:t>
            </a:r>
            <a:endParaRPr lang="en-US" altLang="zh-CN" sz="1400" dirty="0" smtClean="0">
              <a:solidFill>
                <a:srgbClr val="FF0000"/>
              </a:solidFill>
            </a:endParaRPr>
          </a:p>
          <a:p>
            <a:r>
              <a:rPr lang="en-US" altLang="zh-CN" sz="1400" dirty="0" smtClean="0">
                <a:solidFill>
                  <a:srgbClr val="FF0000"/>
                </a:solidFill>
              </a:rPr>
              <a:t>Q3</a:t>
            </a:r>
            <a:r>
              <a:rPr lang="zh-CN" altLang="en-US" sz="1400" dirty="0" smtClean="0">
                <a:solidFill>
                  <a:srgbClr val="FF0000"/>
                </a:solidFill>
              </a:rPr>
              <a:t>：在</a:t>
            </a:r>
            <a:r>
              <a:rPr lang="en-US" altLang="zh-CN" sz="1400" dirty="0" smtClean="0">
                <a:solidFill>
                  <a:srgbClr val="FF0000"/>
                </a:solidFill>
              </a:rPr>
              <a:t>EDA</a:t>
            </a:r>
            <a:r>
              <a:rPr lang="zh-CN" altLang="en-US" sz="1400" dirty="0" smtClean="0">
                <a:solidFill>
                  <a:srgbClr val="FF0000"/>
                </a:solidFill>
              </a:rPr>
              <a:t>流程里该使用大容量的存储阵列</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3200" dirty="0" smtClean="0"/>
              <a:t>数字电路</a:t>
            </a:r>
            <a:r>
              <a:rPr lang="zh-CN" altLang="en-US" sz="3200" dirty="0" smtClean="0"/>
              <a:t>系统中的设计目标</a:t>
            </a:r>
            <a:endParaRPr lang="zh-CN" altLang="en-US" sz="3200"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80354" name="Picture 2" descr="Image result for design space microprocessor"/>
          <p:cNvPicPr>
            <a:picLocks noChangeAspect="1" noChangeArrowheads="1"/>
          </p:cNvPicPr>
          <p:nvPr/>
        </p:nvPicPr>
        <p:blipFill>
          <a:blip r:embed="rId2" cstate="print"/>
          <a:srcRect/>
          <a:stretch>
            <a:fillRect/>
          </a:stretch>
        </p:blipFill>
        <p:spPr bwMode="auto">
          <a:xfrm>
            <a:off x="5917303" y="1844824"/>
            <a:ext cx="3226697" cy="3960440"/>
          </a:xfrm>
          <a:prstGeom prst="rect">
            <a:avLst/>
          </a:prstGeom>
          <a:noFill/>
        </p:spPr>
      </p:pic>
      <p:sp>
        <p:nvSpPr>
          <p:cNvPr id="4" name="标题 3"/>
          <p:cNvSpPr>
            <a:spLocks noGrp="1"/>
          </p:cNvSpPr>
          <p:nvPr>
            <p:ph type="title"/>
          </p:nvPr>
        </p:nvSpPr>
        <p:spPr/>
        <p:txBody>
          <a:bodyPr/>
          <a:lstStyle/>
          <a:p>
            <a:r>
              <a:rPr lang="en-US" altLang="zh-CN" dirty="0" smtClean="0"/>
              <a:t>VLSI</a:t>
            </a:r>
            <a:r>
              <a:rPr lang="zh-CN" altLang="en-US" dirty="0" smtClean="0"/>
              <a:t>中的设计中约束和目标</a:t>
            </a:r>
            <a:endParaRPr lang="zh-CN" altLang="en-US" dirty="0"/>
          </a:p>
        </p:txBody>
      </p:sp>
      <p:sp>
        <p:nvSpPr>
          <p:cNvPr id="5" name="内容占位符 4"/>
          <p:cNvSpPr>
            <a:spLocks noGrp="1"/>
          </p:cNvSpPr>
          <p:nvPr>
            <p:ph idx="1"/>
          </p:nvPr>
        </p:nvSpPr>
        <p:spPr>
          <a:xfrm>
            <a:off x="179512" y="692696"/>
            <a:ext cx="5760640" cy="5328592"/>
          </a:xfrm>
        </p:spPr>
        <p:txBody>
          <a:bodyPr/>
          <a:lstStyle/>
          <a:p>
            <a:r>
              <a:rPr lang="zh-CN" altLang="en-US" sz="1800" dirty="0" smtClean="0"/>
              <a:t>“</a:t>
            </a:r>
            <a:r>
              <a:rPr lang="en-US" altLang="zh-CN" sz="1800" dirty="0" smtClean="0"/>
              <a:t>VLSI design is concerned with deciding on the necessary hardware resources for solving problems from data and/or signal processing and with organizing their interplay in such a way as to meet target specifications defined by marketing</a:t>
            </a:r>
            <a:r>
              <a:rPr lang="zh-CN" altLang="en-US" sz="1800" dirty="0" smtClean="0"/>
              <a:t>”</a:t>
            </a:r>
            <a:endParaRPr lang="en-US" altLang="zh-CN" sz="1800" dirty="0" smtClean="0"/>
          </a:p>
          <a:p>
            <a:r>
              <a:rPr lang="en-US" altLang="zh-CN" sz="1800" dirty="0" smtClean="0"/>
              <a:t>VLSI</a:t>
            </a:r>
            <a:r>
              <a:rPr lang="zh-CN" altLang="en-US" sz="1800" dirty="0" smtClean="0"/>
              <a:t>设计中涉及的设计目标通常是需要相互折衷的</a:t>
            </a:r>
            <a:endParaRPr lang="en-US" altLang="zh-CN" sz="1800" dirty="0" smtClean="0"/>
          </a:p>
          <a:p>
            <a:pPr lvl="1"/>
            <a:r>
              <a:rPr lang="zh-CN" altLang="en-US" sz="1600" dirty="0" smtClean="0"/>
              <a:t>通常这些目标包括</a:t>
            </a:r>
            <a:endParaRPr lang="en-US" altLang="zh-CN" sz="1600" dirty="0" smtClean="0"/>
          </a:p>
          <a:p>
            <a:pPr lvl="2"/>
            <a:r>
              <a:rPr lang="zh-CN" altLang="zh-CN" sz="1400" dirty="0" smtClean="0"/>
              <a:t>硬件“成本”</a:t>
            </a:r>
            <a:r>
              <a:rPr lang="zh-CN" altLang="en-US" sz="1400" dirty="0" smtClean="0"/>
              <a:t>（芯片面积）</a:t>
            </a:r>
            <a:endParaRPr lang="en-US" altLang="zh-CN" sz="1400" dirty="0" smtClean="0"/>
          </a:p>
          <a:p>
            <a:pPr lvl="2"/>
            <a:r>
              <a:rPr lang="zh-CN" altLang="en-US" sz="1400" dirty="0" smtClean="0"/>
              <a:t>速度（性能）</a:t>
            </a:r>
            <a:endParaRPr lang="en-US" altLang="zh-CN" sz="1400" dirty="0" smtClean="0"/>
          </a:p>
          <a:p>
            <a:pPr lvl="2"/>
            <a:r>
              <a:rPr lang="zh-CN" altLang="en-US" sz="1400" dirty="0" smtClean="0"/>
              <a:t>功耗</a:t>
            </a:r>
            <a:r>
              <a:rPr lang="en-US" altLang="zh-CN" sz="1400" dirty="0" smtClean="0"/>
              <a:t>  (Power-Wall</a:t>
            </a:r>
            <a:r>
              <a:rPr lang="zh-CN" altLang="en-US" sz="1400" dirty="0" smtClean="0"/>
              <a:t>时代越来越重要）</a:t>
            </a:r>
            <a:endParaRPr lang="en-US" altLang="zh-CN" sz="1400" dirty="0" smtClean="0"/>
          </a:p>
          <a:p>
            <a:pPr lvl="2"/>
            <a:r>
              <a:rPr lang="zh-CN" altLang="en-US" sz="1400" dirty="0" smtClean="0"/>
              <a:t>上市时间</a:t>
            </a:r>
            <a:r>
              <a:rPr lang="en-US" altLang="zh-CN" sz="1400" dirty="0" smtClean="0"/>
              <a:t>/</a:t>
            </a:r>
            <a:r>
              <a:rPr lang="zh-CN" altLang="en-US" sz="1400" dirty="0" smtClean="0"/>
              <a:t>复杂度等。</a:t>
            </a:r>
            <a:endParaRPr lang="en-US" altLang="zh-CN" sz="1400" dirty="0" smtClean="0"/>
          </a:p>
          <a:p>
            <a:pPr lvl="1"/>
            <a:r>
              <a:rPr lang="zh-CN" altLang="en-US" sz="1600" dirty="0" smtClean="0"/>
              <a:t>通常为获得某个设计目标较好指标，通常会损害其他目标的指标，需要使用“折衷”的设计方法，在所谓“设计空间”中为特定运用场合找到合适实现。</a:t>
            </a:r>
            <a:endParaRPr lang="en-US" altLang="zh-CN" sz="1600" dirty="0" smtClean="0"/>
          </a:p>
          <a:p>
            <a:pPr lvl="1"/>
            <a:r>
              <a:rPr lang="zh-CN" altLang="en-US" sz="1600" dirty="0" smtClean="0"/>
              <a:t>由于系统级能够方便进行“设计空间探索”，尝试不同的实现方式，因而可以容易获得较好的整体性能。</a:t>
            </a:r>
            <a:endParaRPr lang="en-US" altLang="zh-CN" sz="1600" dirty="0" smtClean="0"/>
          </a:p>
          <a:p>
            <a:pPr lvl="2"/>
            <a:r>
              <a:rPr lang="zh-CN" altLang="en-US" sz="1600" dirty="0" smtClean="0"/>
              <a:t>加权目标</a:t>
            </a:r>
            <a:r>
              <a:rPr lang="zh-CN" altLang="zh-CN" sz="1600" dirty="0" smtClean="0"/>
              <a:t>函数</a:t>
            </a:r>
            <a:r>
              <a:rPr lang="zh-CN" altLang="en-US" sz="1600" dirty="0" smtClean="0"/>
              <a:t>优化</a:t>
            </a:r>
            <a:endParaRPr lang="en-US" altLang="zh-CN" sz="1600" dirty="0" smtClean="0"/>
          </a:p>
          <a:p>
            <a:pPr lvl="2"/>
            <a:r>
              <a:rPr lang="zh-CN" altLang="en-US" sz="1600" dirty="0" smtClean="0"/>
              <a:t>约束优化法：不超过约束边界就行，近可能优化设计目标</a:t>
            </a:r>
            <a:endParaRPr lang="zh-CN" alt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VLSI</a:t>
            </a:r>
            <a:r>
              <a:rPr lang="zh-CN" altLang="en-US" dirty="0" smtClean="0"/>
              <a:t>中的“</a:t>
            </a:r>
            <a:r>
              <a:rPr lang="en-US" altLang="zh-CN" dirty="0" smtClean="0"/>
              <a:t>Cost</a:t>
            </a:r>
            <a:r>
              <a:rPr lang="zh-CN" altLang="en-US" dirty="0" smtClean="0"/>
              <a:t>”</a:t>
            </a:r>
            <a:endParaRPr lang="zh-CN" altLang="en-US" dirty="0"/>
          </a:p>
        </p:txBody>
      </p:sp>
      <p:pic>
        <p:nvPicPr>
          <p:cNvPr id="2100226" name="Picture 2"/>
          <p:cNvPicPr>
            <a:picLocks noChangeAspect="1" noChangeArrowheads="1"/>
          </p:cNvPicPr>
          <p:nvPr/>
        </p:nvPicPr>
        <p:blipFill>
          <a:blip r:embed="rId3" cstate="print"/>
          <a:srcRect/>
          <a:stretch>
            <a:fillRect/>
          </a:stretch>
        </p:blipFill>
        <p:spPr bwMode="auto">
          <a:xfrm>
            <a:off x="0" y="965813"/>
            <a:ext cx="5203809" cy="3176214"/>
          </a:xfrm>
          <a:prstGeom prst="rect">
            <a:avLst/>
          </a:prstGeom>
          <a:noFill/>
          <a:ln w="9525">
            <a:noFill/>
            <a:miter lim="800000"/>
            <a:headEnd/>
            <a:tailEnd/>
          </a:ln>
        </p:spPr>
      </p:pic>
      <p:pic>
        <p:nvPicPr>
          <p:cNvPr id="2100227" name="Picture 3"/>
          <p:cNvPicPr>
            <a:picLocks noGrp="1" noChangeAspect="1" noChangeArrowheads="1"/>
          </p:cNvPicPr>
          <p:nvPr>
            <p:ph sz="quarter" idx="4294967295"/>
          </p:nvPr>
        </p:nvPicPr>
        <p:blipFill>
          <a:blip r:embed="rId4" cstate="print"/>
          <a:srcRect/>
          <a:stretch>
            <a:fillRect/>
          </a:stretch>
        </p:blipFill>
        <p:spPr bwMode="auto">
          <a:xfrm>
            <a:off x="5090458" y="1030634"/>
            <a:ext cx="4587620" cy="2722469"/>
          </a:xfrm>
          <a:prstGeom prst="rect">
            <a:avLst/>
          </a:prstGeom>
          <a:noFill/>
          <a:ln w="9525">
            <a:noFill/>
            <a:miter lim="800000"/>
            <a:headEnd/>
            <a:tailEnd/>
          </a:ln>
        </p:spPr>
      </p:pic>
      <p:pic>
        <p:nvPicPr>
          <p:cNvPr id="2100228" name="Picture 4"/>
          <p:cNvPicPr>
            <a:picLocks noChangeAspect="1" noChangeArrowheads="1"/>
          </p:cNvPicPr>
          <p:nvPr/>
        </p:nvPicPr>
        <p:blipFill>
          <a:blip r:embed="rId5" cstate="print"/>
          <a:srcRect/>
          <a:stretch>
            <a:fillRect/>
          </a:stretch>
        </p:blipFill>
        <p:spPr bwMode="auto">
          <a:xfrm>
            <a:off x="4336412" y="4077207"/>
            <a:ext cx="4807588" cy="2511573"/>
          </a:xfrm>
          <a:prstGeom prst="rect">
            <a:avLst/>
          </a:prstGeom>
          <a:noFill/>
          <a:ln w="9525">
            <a:noFill/>
            <a:miter lim="800000"/>
            <a:headEnd/>
            <a:tailEnd/>
          </a:ln>
        </p:spPr>
      </p:pic>
      <p:pic>
        <p:nvPicPr>
          <p:cNvPr id="8" name="Picture 4"/>
          <p:cNvPicPr>
            <a:picLocks noChangeAspect="1" noChangeArrowheads="1"/>
          </p:cNvPicPr>
          <p:nvPr/>
        </p:nvPicPr>
        <p:blipFill>
          <a:blip r:embed="rId6" cstate="print"/>
          <a:srcRect/>
          <a:stretch>
            <a:fillRect/>
          </a:stretch>
        </p:blipFill>
        <p:spPr bwMode="auto">
          <a:xfrm>
            <a:off x="359532" y="4466131"/>
            <a:ext cx="3305167" cy="2176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面积</a:t>
            </a:r>
            <a:endParaRPr lang="zh-CN" altLang="en-US" dirty="0"/>
          </a:p>
        </p:txBody>
      </p:sp>
      <p:sp>
        <p:nvSpPr>
          <p:cNvPr id="3" name="内容占位符 2"/>
          <p:cNvSpPr>
            <a:spLocks noGrp="1"/>
          </p:cNvSpPr>
          <p:nvPr>
            <p:ph sz="quarter" idx="4294967295"/>
          </p:nvPr>
        </p:nvSpPr>
        <p:spPr>
          <a:xfrm>
            <a:off x="4283968" y="980728"/>
            <a:ext cx="4860032" cy="5760640"/>
          </a:xfrm>
          <a:prstGeom prst="rect">
            <a:avLst/>
          </a:prstGeom>
        </p:spPr>
        <p:txBody>
          <a:bodyPr lIns="82296" tIns="41148" rIns="82296" bIns="41148"/>
          <a:lstStyle/>
          <a:p>
            <a:r>
              <a:rPr lang="zh-CN" altLang="en-US" sz="2000" dirty="0" smtClean="0"/>
              <a:t>例如处理器芯片中包括：</a:t>
            </a:r>
            <a:endParaRPr lang="en-US" altLang="zh-CN" sz="2000" dirty="0" smtClean="0"/>
          </a:p>
          <a:p>
            <a:pPr lvl="1"/>
            <a:r>
              <a:rPr lang="en-US" altLang="zh-CN" sz="1600" dirty="0" smtClean="0">
                <a:latin typeface="Times New Roman" pitchFamily="18" charset="0"/>
                <a:cs typeface="Times New Roman" pitchFamily="18" charset="0"/>
              </a:rPr>
              <a:t>In Chip Memory:  </a:t>
            </a:r>
            <a:r>
              <a:rPr lang="en-US" altLang="zh-CN" sz="1600" dirty="0" err="1" smtClean="0">
                <a:latin typeface="Times New Roman" pitchFamily="18" charset="0"/>
                <a:cs typeface="Times New Roman" pitchFamily="18" charset="0"/>
              </a:rPr>
              <a:t>cache,Registerfile</a:t>
            </a:r>
            <a:r>
              <a:rPr lang="en-US" altLang="zh-CN" sz="1600" dirty="0" smtClean="0">
                <a:latin typeface="Times New Roman" pitchFamily="18" charset="0"/>
                <a:cs typeface="Times New Roman" pitchFamily="18" charset="0"/>
              </a:rPr>
              <a:t>.</a:t>
            </a:r>
          </a:p>
          <a:p>
            <a:pPr lvl="1"/>
            <a:r>
              <a:rPr lang="en-US" altLang="zh-CN" sz="1600" dirty="0" smtClean="0">
                <a:latin typeface="Times New Roman" pitchFamily="18" charset="0"/>
                <a:cs typeface="Times New Roman" pitchFamily="18" charset="0"/>
              </a:rPr>
              <a:t>Logic</a:t>
            </a:r>
            <a:r>
              <a:rPr lang="zh-CN" altLang="en-US" sz="1600" dirty="0" smtClean="0">
                <a:latin typeface="Times New Roman" pitchFamily="18" charset="0"/>
                <a:cs typeface="Times New Roman" pitchFamily="18" charset="0"/>
              </a:rPr>
              <a:t>：</a:t>
            </a:r>
            <a:r>
              <a:rPr lang="en-US" altLang="zh-CN" sz="1600" dirty="0" smtClean="0">
                <a:latin typeface="Times New Roman" pitchFamily="18" charset="0"/>
                <a:cs typeface="Times New Roman" pitchFamily="18" charset="0"/>
              </a:rPr>
              <a:t>   ALU…</a:t>
            </a:r>
          </a:p>
          <a:p>
            <a:pPr lvl="1"/>
            <a:r>
              <a:rPr lang="en-US" altLang="zh-CN" sz="1600" dirty="0" smtClean="0">
                <a:latin typeface="Times New Roman" pitchFamily="18" charset="0"/>
                <a:cs typeface="Times New Roman" pitchFamily="18" charset="0"/>
              </a:rPr>
              <a:t> IO</a:t>
            </a:r>
            <a:r>
              <a:rPr lang="zh-CN" altLang="en-US" sz="1600" dirty="0" smtClean="0">
                <a:latin typeface="Times New Roman" pitchFamily="18" charset="0"/>
                <a:cs typeface="Times New Roman" pitchFamily="18" charset="0"/>
              </a:rPr>
              <a:t>：</a:t>
            </a:r>
            <a:r>
              <a:rPr lang="en-US" altLang="zh-CN" sz="1600" dirty="0" smtClean="0">
                <a:latin typeface="Times New Roman" pitchFamily="18" charset="0"/>
                <a:cs typeface="Times New Roman" pitchFamily="18" charset="0"/>
              </a:rPr>
              <a:t>  Pads</a:t>
            </a:r>
            <a:r>
              <a:rPr lang="zh-CN" altLang="en-US" sz="1600" dirty="0" smtClean="0">
                <a:latin typeface="Times New Roman" pitchFamily="18" charset="0"/>
                <a:cs typeface="Times New Roman" pitchFamily="18" charset="0"/>
              </a:rPr>
              <a:t>。</a:t>
            </a:r>
            <a:endParaRPr lang="en-US" altLang="zh-CN" sz="1600" dirty="0" smtClean="0">
              <a:latin typeface="Times New Roman" pitchFamily="18" charset="0"/>
              <a:cs typeface="Times New Roman" pitchFamily="18" charset="0"/>
            </a:endParaRPr>
          </a:p>
          <a:p>
            <a:pPr lvl="1"/>
            <a:r>
              <a:rPr lang="en-US" altLang="zh-CN" sz="1600" dirty="0" smtClean="0">
                <a:latin typeface="Times New Roman" pitchFamily="18" charset="0"/>
                <a:cs typeface="Times New Roman" pitchFamily="18" charset="0"/>
              </a:rPr>
              <a:t> Others:   Clock Tree, </a:t>
            </a:r>
            <a:r>
              <a:rPr lang="zh-CN" altLang="en-US" sz="1600" dirty="0" smtClean="0">
                <a:latin typeface="Times New Roman" pitchFamily="18" charset="0"/>
                <a:cs typeface="Times New Roman" pitchFamily="18" charset="0"/>
              </a:rPr>
              <a:t>布线通道。</a:t>
            </a:r>
            <a:r>
              <a:rPr lang="en-US" altLang="zh-CN" sz="1600" dirty="0" smtClean="0">
                <a:latin typeface="Times New Roman" pitchFamily="18" charset="0"/>
                <a:cs typeface="Times New Roman" pitchFamily="18" charset="0"/>
              </a:rPr>
              <a:t>Line buffer..</a:t>
            </a:r>
          </a:p>
          <a:p>
            <a:pPr lvl="1"/>
            <a:r>
              <a:rPr lang="zh-CN" altLang="en-US" sz="1600" dirty="0" smtClean="0"/>
              <a:t>任何项的增加，</a:t>
            </a:r>
            <a:r>
              <a:rPr lang="en-US" altLang="zh-CN" sz="1600" dirty="0" smtClean="0"/>
              <a:t>Area</a:t>
            </a:r>
            <a:r>
              <a:rPr lang="zh-CN" altLang="en-US" sz="1600" dirty="0" smtClean="0"/>
              <a:t>的增加会造成</a:t>
            </a:r>
            <a:r>
              <a:rPr lang="en-US" altLang="zh-CN" sz="1600" dirty="0" smtClean="0"/>
              <a:t>Cost</a:t>
            </a:r>
            <a:r>
              <a:rPr lang="zh-CN" altLang="en-US" sz="1600" dirty="0" smtClean="0"/>
              <a:t>增加</a:t>
            </a:r>
            <a:endParaRPr lang="en-US" altLang="zh-CN" sz="1600" dirty="0" smtClean="0"/>
          </a:p>
          <a:p>
            <a:r>
              <a:rPr lang="zh-CN" altLang="zh-CN" sz="2000" dirty="0" smtClean="0"/>
              <a:t>可以近似于</a:t>
            </a:r>
            <a:r>
              <a:rPr lang="zh-CN" altLang="en-US" sz="2000" dirty="0" smtClean="0"/>
              <a:t>使用了多少等效</a:t>
            </a:r>
            <a:r>
              <a:rPr lang="zh-CN" altLang="zh-CN" sz="2000" dirty="0" smtClean="0"/>
              <a:t>门</a:t>
            </a:r>
            <a:r>
              <a:rPr lang="zh-CN" altLang="en-US" sz="2000" dirty="0" smtClean="0"/>
              <a:t>来估计芯片的面积的大小</a:t>
            </a:r>
            <a:endParaRPr lang="en-US" altLang="zh-CN" sz="2000" dirty="0" smtClean="0"/>
          </a:p>
          <a:p>
            <a:pPr lvl="1"/>
            <a:r>
              <a:rPr lang="zh-CN" altLang="en-US" sz="1600" dirty="0" smtClean="0"/>
              <a:t>等效门或其他等效标准</a:t>
            </a:r>
            <a:endParaRPr lang="en-US" altLang="zh-CN" sz="1600" dirty="0" smtClean="0"/>
          </a:p>
          <a:p>
            <a:pPr lvl="1"/>
            <a:r>
              <a:rPr lang="zh-CN" altLang="zh-CN" sz="1600" dirty="0" smtClean="0"/>
              <a:t>芯片的复杂性</a:t>
            </a:r>
            <a:r>
              <a:rPr lang="zh-CN" altLang="en-US" sz="1600" dirty="0" smtClean="0"/>
              <a:t>可用使用了多少等效门衡量</a:t>
            </a:r>
            <a:endParaRPr lang="en-US" altLang="zh-CN" sz="1600" dirty="0" smtClean="0"/>
          </a:p>
          <a:p>
            <a:pPr lvl="1"/>
            <a:r>
              <a:rPr lang="zh-CN" altLang="en-US" sz="1600" dirty="0" smtClean="0"/>
              <a:t>一般来说</a:t>
            </a:r>
            <a:r>
              <a:rPr lang="en-US" altLang="zh-CN" sz="1600" dirty="0" smtClean="0"/>
              <a:t>VLSI</a:t>
            </a:r>
            <a:r>
              <a:rPr lang="zh-CN" altLang="en-US" sz="1600" dirty="0" smtClean="0"/>
              <a:t>中的部件越多，部件越复杂，使用的门越多，面积越大</a:t>
            </a:r>
            <a:endParaRPr lang="en-US" altLang="zh-CN" sz="1600" dirty="0" smtClean="0"/>
          </a:p>
          <a:p>
            <a:pPr lvl="1"/>
            <a:r>
              <a:rPr lang="zh-CN" altLang="en-US" sz="1600" dirty="0" smtClean="0"/>
              <a:t>部件的面积跟配置参数有关</a:t>
            </a:r>
            <a:endParaRPr lang="en-US" altLang="zh-CN" sz="1600" dirty="0" smtClean="0"/>
          </a:p>
          <a:p>
            <a:pPr lvl="2"/>
            <a:r>
              <a:rPr lang="en-US" altLang="zh-CN" sz="1400" dirty="0" smtClean="0"/>
              <a:t>Port</a:t>
            </a:r>
            <a:r>
              <a:rPr lang="zh-CN" altLang="en-US" sz="1400" dirty="0" smtClean="0"/>
              <a:t>，</a:t>
            </a:r>
            <a:r>
              <a:rPr lang="en-US" altLang="zh-CN" sz="1400" dirty="0" smtClean="0"/>
              <a:t>Entry </a:t>
            </a:r>
            <a:r>
              <a:rPr lang="zh-CN" altLang="en-US" sz="1400" dirty="0" smtClean="0"/>
              <a:t>数</a:t>
            </a:r>
            <a:endParaRPr lang="en-US" altLang="zh-CN" sz="1400" dirty="0" smtClean="0"/>
          </a:p>
          <a:p>
            <a:pPr lvl="2"/>
            <a:endParaRPr lang="en-US" altLang="zh-CN" sz="1400" dirty="0" smtClean="0"/>
          </a:p>
          <a:p>
            <a:endParaRPr lang="en-US" altLang="zh-CN" sz="2000" dirty="0" smtClean="0"/>
          </a:p>
        </p:txBody>
      </p:sp>
      <p:pic>
        <p:nvPicPr>
          <p:cNvPr id="4" name="Picture 1"/>
          <p:cNvPicPr>
            <a:picLocks noChangeAspect="1" noChangeArrowheads="1"/>
          </p:cNvPicPr>
          <p:nvPr/>
        </p:nvPicPr>
        <p:blipFill>
          <a:blip r:embed="rId3" cstate="print"/>
          <a:srcRect/>
          <a:stretch>
            <a:fillRect/>
          </a:stretch>
        </p:blipFill>
        <p:spPr bwMode="auto">
          <a:xfrm>
            <a:off x="359533" y="1225097"/>
            <a:ext cx="3780420" cy="3880392"/>
          </a:xfrm>
          <a:prstGeom prst="rect">
            <a:avLst/>
          </a:prstGeom>
          <a:noFill/>
          <a:ln w="25400" cap="flat">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Power</a:t>
            </a:r>
            <a:endParaRPr lang="zh-CN" altLang="en-US" dirty="0"/>
          </a:p>
        </p:txBody>
      </p:sp>
      <p:sp>
        <p:nvSpPr>
          <p:cNvPr id="3" name="内容占位符 2"/>
          <p:cNvSpPr>
            <a:spLocks noGrp="1"/>
          </p:cNvSpPr>
          <p:nvPr>
            <p:ph sz="quarter" idx="4294967295"/>
          </p:nvPr>
        </p:nvSpPr>
        <p:spPr>
          <a:xfrm>
            <a:off x="0" y="692696"/>
            <a:ext cx="9144000" cy="5760640"/>
          </a:xfrm>
          <a:prstGeom prst="rect">
            <a:avLst/>
          </a:prstGeom>
        </p:spPr>
        <p:txBody>
          <a:bodyPr lIns="82296" tIns="41148" rIns="82296" bIns="41148"/>
          <a:lstStyle/>
          <a:p>
            <a:endParaRPr lang="en-US" altLang="zh-CN" dirty="0" smtClean="0"/>
          </a:p>
          <a:p>
            <a:endParaRPr lang="en-US" altLang="zh-CN" dirty="0" smtClean="0"/>
          </a:p>
          <a:p>
            <a:r>
              <a:rPr lang="zh-CN" altLang="en-US" dirty="0" smtClean="0"/>
              <a:t>动态功耗可操作对象</a:t>
            </a:r>
            <a:endParaRPr lang="en-US" altLang="zh-CN" dirty="0" smtClean="0"/>
          </a:p>
          <a:p>
            <a:pPr lvl="1"/>
            <a:r>
              <a:rPr lang="en-US" altLang="zh-CN" dirty="0" smtClean="0"/>
              <a:t>A</a:t>
            </a:r>
            <a:r>
              <a:rPr lang="zh-CN" altLang="en-US" dirty="0" smtClean="0"/>
              <a:t>：活动因子</a:t>
            </a:r>
            <a:endParaRPr lang="en-US" altLang="zh-CN" dirty="0" smtClean="0"/>
          </a:p>
          <a:p>
            <a:pPr lvl="1"/>
            <a:r>
              <a:rPr lang="en-US" altLang="zh-CN" dirty="0" smtClean="0"/>
              <a:t>C</a:t>
            </a:r>
            <a:r>
              <a:rPr lang="zh-CN" altLang="en-US" dirty="0" smtClean="0"/>
              <a:t>：</a:t>
            </a:r>
            <a:r>
              <a:rPr lang="en-US" altLang="zh-CN" dirty="0" smtClean="0"/>
              <a:t> </a:t>
            </a:r>
            <a:r>
              <a:rPr lang="zh-CN" altLang="en-US" dirty="0" smtClean="0"/>
              <a:t>负载电容</a:t>
            </a:r>
            <a:endParaRPr lang="en-US" altLang="zh-CN" dirty="0" smtClean="0"/>
          </a:p>
          <a:p>
            <a:pPr lvl="1"/>
            <a:r>
              <a:rPr lang="en-US" altLang="zh-CN" dirty="0" smtClean="0"/>
              <a:t>V</a:t>
            </a:r>
            <a:r>
              <a:rPr lang="zh-CN" altLang="en-US" dirty="0" smtClean="0"/>
              <a:t>和</a:t>
            </a:r>
            <a:r>
              <a:rPr lang="en-US" altLang="zh-CN" dirty="0" smtClean="0"/>
              <a:t>f</a:t>
            </a:r>
            <a:r>
              <a:rPr lang="zh-CN" altLang="en-US" dirty="0" smtClean="0"/>
              <a:t>：</a:t>
            </a:r>
            <a:endParaRPr lang="en-US" altLang="zh-CN" dirty="0" smtClean="0"/>
          </a:p>
          <a:p>
            <a:pPr lvl="2"/>
            <a:r>
              <a:rPr lang="zh-CN" altLang="en-US" dirty="0" smtClean="0"/>
              <a:t>多电压域，时钟域，</a:t>
            </a:r>
            <a:r>
              <a:rPr lang="en-US" altLang="zh-CN" dirty="0" smtClean="0"/>
              <a:t>Low-Power</a:t>
            </a:r>
            <a:r>
              <a:rPr lang="zh-CN" altLang="en-US" dirty="0" smtClean="0"/>
              <a:t>设计</a:t>
            </a:r>
            <a:endParaRPr lang="en-US" altLang="zh-CN" dirty="0" smtClean="0"/>
          </a:p>
          <a:p>
            <a:r>
              <a:rPr lang="en-US" altLang="zh-CN" dirty="0" smtClean="0"/>
              <a:t>Power</a:t>
            </a:r>
            <a:r>
              <a:rPr lang="zh-CN" altLang="en-US" dirty="0" smtClean="0"/>
              <a:t>的估算</a:t>
            </a:r>
            <a:endParaRPr lang="en-US" altLang="zh-CN" dirty="0" smtClean="0"/>
          </a:p>
          <a:p>
            <a:pPr lvl="1"/>
            <a:r>
              <a:rPr lang="zh-CN" altLang="en-US" dirty="0" smtClean="0"/>
              <a:t>算法级</a:t>
            </a:r>
            <a:r>
              <a:rPr lang="en-US" altLang="zh-CN" dirty="0" smtClean="0"/>
              <a:t>Power</a:t>
            </a:r>
            <a:r>
              <a:rPr lang="zh-CN" altLang="en-US" dirty="0" smtClean="0"/>
              <a:t>的预估主要是计算各种操作的个数，尽量减少复杂操作。</a:t>
            </a:r>
            <a:endParaRPr lang="en-US" altLang="zh-CN" dirty="0" smtClean="0"/>
          </a:p>
          <a:p>
            <a:pPr lvl="1"/>
            <a:r>
              <a:rPr lang="zh-CN" altLang="en-US" dirty="0" smtClean="0"/>
              <a:t>在结构级或</a:t>
            </a:r>
            <a:r>
              <a:rPr lang="en-US" altLang="zh-CN" dirty="0" smtClean="0"/>
              <a:t>RTL</a:t>
            </a:r>
            <a:r>
              <a:rPr lang="zh-CN" altLang="en-US" dirty="0" smtClean="0"/>
              <a:t>级预估：</a:t>
            </a:r>
            <a:endParaRPr lang="en-US" altLang="zh-CN" dirty="0" smtClean="0"/>
          </a:p>
          <a:p>
            <a:pPr lvl="2"/>
            <a:r>
              <a:rPr lang="zh-CN" altLang="en-US" dirty="0" smtClean="0"/>
              <a:t>反标、公式模型预估</a:t>
            </a:r>
            <a:endParaRPr lang="en-US" altLang="zh-CN" dirty="0" smtClean="0"/>
          </a:p>
          <a:p>
            <a:pPr lvl="2"/>
            <a:r>
              <a:rPr lang="zh-CN" altLang="en-US" dirty="0" smtClean="0"/>
              <a:t>基于复杂度的预估</a:t>
            </a:r>
            <a:endParaRPr lang="en-US" altLang="zh-CN" dirty="0" smtClean="0"/>
          </a:p>
          <a:p>
            <a:pPr lvl="3"/>
            <a:r>
              <a:rPr lang="zh-CN" altLang="en-US" dirty="0" smtClean="0"/>
              <a:t>操作越复杂</a:t>
            </a:r>
            <a:r>
              <a:rPr lang="en-US" altLang="zh-CN" dirty="0" smtClean="0"/>
              <a:t>Power</a:t>
            </a:r>
            <a:r>
              <a:rPr lang="zh-CN" altLang="en-US" dirty="0" smtClean="0"/>
              <a:t>越大</a:t>
            </a:r>
            <a:endParaRPr lang="en-US" altLang="zh-CN" dirty="0" smtClean="0"/>
          </a:p>
          <a:p>
            <a:pPr lvl="3"/>
            <a:r>
              <a:rPr lang="zh-CN" altLang="zh-CN" dirty="0" smtClean="0"/>
              <a:t>芯片的复杂性可以近似于</a:t>
            </a:r>
            <a:r>
              <a:rPr lang="zh-CN" altLang="en-US" dirty="0" smtClean="0"/>
              <a:t>使用了多少等效</a:t>
            </a:r>
            <a:r>
              <a:rPr lang="zh-CN" altLang="zh-CN" dirty="0" smtClean="0"/>
              <a:t>门来描述，</a:t>
            </a:r>
            <a:r>
              <a:rPr lang="zh-CN" altLang="en-US" dirty="0" smtClean="0"/>
              <a:t>一般可以用</a:t>
            </a:r>
            <a:r>
              <a:rPr lang="zh-CN" altLang="zh-CN" dirty="0" smtClean="0"/>
              <a:t> </a:t>
            </a:r>
            <a:r>
              <a:rPr lang="en-US" altLang="zh-CN" dirty="0" smtClean="0"/>
              <a:t>2</a:t>
            </a:r>
            <a:r>
              <a:rPr lang="zh-CN" altLang="zh-CN" dirty="0" smtClean="0"/>
              <a:t>输入与非门。</a:t>
            </a:r>
            <a:r>
              <a:rPr lang="zh-CN" altLang="en-US" dirty="0" smtClean="0"/>
              <a:t>使用逻辑资源小，等效门也越少，功耗也越少。</a:t>
            </a:r>
            <a:endParaRPr lang="en-US" altLang="zh-CN" dirty="0" smtClean="0"/>
          </a:p>
          <a:p>
            <a:pPr lvl="3"/>
            <a:endParaRPr lang="en-US" altLang="zh-CN" dirty="0" smtClean="0"/>
          </a:p>
          <a:p>
            <a:pPr lvl="2"/>
            <a:endParaRPr lang="en-US" altLang="zh-CN" dirty="0" smtClean="0"/>
          </a:p>
          <a:p>
            <a:pPr lvl="1"/>
            <a:endParaRPr lang="zh-CN" altLang="en-US" dirty="0"/>
          </a:p>
        </p:txBody>
      </p:sp>
      <p:pic>
        <p:nvPicPr>
          <p:cNvPr id="2102274" name="Picture 2"/>
          <p:cNvPicPr>
            <a:picLocks noChangeAspect="1" noChangeArrowheads="1"/>
          </p:cNvPicPr>
          <p:nvPr/>
        </p:nvPicPr>
        <p:blipFill>
          <a:blip r:embed="rId3" cstate="print"/>
          <a:srcRect/>
          <a:stretch>
            <a:fillRect/>
          </a:stretch>
        </p:blipFill>
        <p:spPr bwMode="auto">
          <a:xfrm>
            <a:off x="179512" y="692696"/>
            <a:ext cx="4752528" cy="757592"/>
          </a:xfrm>
          <a:prstGeom prst="rect">
            <a:avLst/>
          </a:prstGeom>
          <a:noFill/>
          <a:ln w="9525">
            <a:noFill/>
            <a:miter lim="800000"/>
            <a:headEnd/>
            <a:tailEnd/>
          </a:ln>
        </p:spPr>
      </p:pic>
      <p:pic>
        <p:nvPicPr>
          <p:cNvPr id="2102275" name="Picture 3"/>
          <p:cNvPicPr>
            <a:picLocks noChangeAspect="1" noChangeArrowheads="1"/>
          </p:cNvPicPr>
          <p:nvPr/>
        </p:nvPicPr>
        <p:blipFill>
          <a:blip r:embed="rId4" cstate="print"/>
          <a:srcRect/>
          <a:stretch>
            <a:fillRect/>
          </a:stretch>
        </p:blipFill>
        <p:spPr bwMode="auto">
          <a:xfrm>
            <a:off x="5004048" y="692696"/>
            <a:ext cx="3096344" cy="1288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a:t>
            </a:r>
            <a:r>
              <a:rPr lang="en-US" altLang="zh-CN" dirty="0" smtClean="0"/>
              <a:t>/</a:t>
            </a:r>
            <a:r>
              <a:rPr lang="zh-CN" altLang="en-US" dirty="0" smtClean="0"/>
              <a:t>速度</a:t>
            </a:r>
            <a:endParaRPr lang="zh-CN" altLang="en-US" dirty="0"/>
          </a:p>
        </p:txBody>
      </p:sp>
      <p:sp>
        <p:nvSpPr>
          <p:cNvPr id="3" name="内容占位符 2"/>
          <p:cNvSpPr>
            <a:spLocks noGrp="1"/>
          </p:cNvSpPr>
          <p:nvPr>
            <p:ph idx="1"/>
          </p:nvPr>
        </p:nvSpPr>
        <p:spPr/>
        <p:txBody>
          <a:bodyPr/>
          <a:lstStyle/>
          <a:p>
            <a:r>
              <a:rPr lang="zh-CN" altLang="en-US" sz="2000" dirty="0" smtClean="0"/>
              <a:t>在系统层次，不同领域的系统的性能衡量指标</a:t>
            </a:r>
            <a:endParaRPr lang="en-US" altLang="zh-CN" sz="2000" dirty="0" smtClean="0"/>
          </a:p>
          <a:p>
            <a:pPr lvl="1"/>
            <a:r>
              <a:rPr lang="zh-CN" altLang="en-US" sz="1800" dirty="0" smtClean="0"/>
              <a:t>有领域特殊的测量方法和性能指标</a:t>
            </a:r>
            <a:endParaRPr lang="en-US" altLang="zh-CN" sz="1800" dirty="0" smtClean="0"/>
          </a:p>
          <a:p>
            <a:pPr lvl="2"/>
            <a:r>
              <a:rPr lang="en-US" altLang="zh-CN" sz="1600" dirty="0" smtClean="0"/>
              <a:t>IPC/CPI</a:t>
            </a:r>
            <a:r>
              <a:rPr lang="zh-CN" altLang="en-US" sz="1600" dirty="0" smtClean="0"/>
              <a:t>， </a:t>
            </a:r>
            <a:r>
              <a:rPr lang="en-US" altLang="zh-CN" sz="1600" dirty="0" smtClean="0"/>
              <a:t>throughput </a:t>
            </a:r>
            <a:r>
              <a:rPr lang="zh-CN" altLang="en-US" sz="1600" dirty="0" smtClean="0"/>
              <a:t>，</a:t>
            </a:r>
            <a:endParaRPr lang="en-US" altLang="zh-CN" sz="1600" dirty="0" smtClean="0"/>
          </a:p>
          <a:p>
            <a:pPr lvl="2"/>
            <a:r>
              <a:rPr lang="en-US" altLang="zh-CN" sz="1600" dirty="0" err="1" smtClean="0"/>
              <a:t>BenchMark</a:t>
            </a:r>
            <a:r>
              <a:rPr lang="en-US" altLang="zh-CN" sz="1600" dirty="0" smtClean="0"/>
              <a:t>, MIPS/DFPS</a:t>
            </a:r>
          </a:p>
          <a:p>
            <a:pPr lvl="1"/>
            <a:r>
              <a:rPr lang="zh-CN" altLang="en-US" sz="1800" dirty="0" smtClean="0"/>
              <a:t>系统级的指标可被多种多层次因素影响，</a:t>
            </a:r>
            <a:endParaRPr lang="en-US" altLang="zh-CN" sz="1800" dirty="0" smtClean="0"/>
          </a:p>
          <a:p>
            <a:pPr lvl="2"/>
            <a:r>
              <a:rPr lang="en-US" altLang="zh-CN" sz="1600" dirty="0" smtClean="0"/>
              <a:t>HW</a:t>
            </a:r>
            <a:r>
              <a:rPr lang="zh-CN" altLang="en-US" sz="1600" dirty="0" smtClean="0"/>
              <a:t>的微结构结构</a:t>
            </a:r>
            <a:r>
              <a:rPr lang="en-US" altLang="zh-CN" sz="1600" dirty="0" smtClean="0"/>
              <a:t>/SW</a:t>
            </a:r>
            <a:r>
              <a:rPr lang="zh-CN" altLang="en-US" sz="1600" dirty="0" smtClean="0"/>
              <a:t>的特点</a:t>
            </a:r>
            <a:endParaRPr lang="en-US" altLang="zh-CN" sz="1600" dirty="0" smtClean="0"/>
          </a:p>
          <a:p>
            <a:pPr lvl="2"/>
            <a:r>
              <a:rPr lang="zh-CN" altLang="en-US" sz="1600" dirty="0" smtClean="0"/>
              <a:t>电路底层的结构</a:t>
            </a:r>
            <a:r>
              <a:rPr lang="en-US" altLang="zh-CN" sz="1600" dirty="0" smtClean="0"/>
              <a:t>/</a:t>
            </a:r>
            <a:r>
              <a:rPr lang="zh-CN" altLang="en-US" sz="1600" dirty="0" smtClean="0"/>
              <a:t>时钟频率等</a:t>
            </a:r>
            <a:endParaRPr lang="en-US" altLang="zh-CN" sz="1600" dirty="0" smtClean="0"/>
          </a:p>
          <a:p>
            <a:pPr lvl="1"/>
            <a:r>
              <a:rPr lang="zh-CN" altLang="en-US" sz="1800" dirty="0" smtClean="0"/>
              <a:t>是多种基础指标的函数</a:t>
            </a:r>
            <a:endParaRPr lang="en-US" altLang="zh-CN" sz="1800" dirty="0" smtClean="0"/>
          </a:p>
          <a:p>
            <a:pPr lvl="1"/>
            <a:r>
              <a:rPr lang="zh-CN" altLang="en-US" sz="1800" dirty="0" smtClean="0"/>
              <a:t>跟工作时钟频率有一定的关系</a:t>
            </a:r>
            <a:endParaRPr lang="en-US" altLang="zh-CN" sz="1800" dirty="0" smtClean="0"/>
          </a:p>
          <a:p>
            <a:r>
              <a:rPr lang="zh-CN" altLang="en-US" sz="2000" dirty="0" smtClean="0"/>
              <a:t>在电路基本级别，工作频率是电路性能的重要指标</a:t>
            </a:r>
            <a:endParaRPr lang="en-US" altLang="zh-CN" sz="2000" dirty="0" smtClean="0"/>
          </a:p>
          <a:p>
            <a:pPr lvl="1"/>
            <a:r>
              <a:rPr lang="zh-CN" altLang="en-US" sz="1800" dirty="0" smtClean="0"/>
              <a:t>但不是唯一的指标。</a:t>
            </a:r>
            <a:endParaRPr lang="en-US" altLang="zh-CN" sz="1800" dirty="0" smtClean="0"/>
          </a:p>
          <a:p>
            <a:pPr lvl="1"/>
            <a:r>
              <a:rPr lang="zh-CN" altLang="en-US" sz="1800" dirty="0" smtClean="0"/>
              <a:t>在</a:t>
            </a:r>
            <a:r>
              <a:rPr lang="en-US" altLang="zh-CN" sz="1800" dirty="0" smtClean="0"/>
              <a:t>VLSI</a:t>
            </a:r>
            <a:r>
              <a:rPr lang="zh-CN" altLang="en-US" sz="1800" dirty="0" smtClean="0"/>
              <a:t>中主要考虑时钟实现、组合逻辑关键路径，存储元件特性对工作频率的影响。</a:t>
            </a:r>
            <a:endParaRPr lang="en-US" altLang="zh-CN" sz="1800" dirty="0" smtClean="0"/>
          </a:p>
          <a:p>
            <a:pPr lvl="2"/>
            <a:r>
              <a:rPr lang="zh-CN" altLang="en-US" sz="1600" dirty="0" smtClean="0"/>
              <a:t>会分析</a:t>
            </a:r>
            <a:r>
              <a:rPr lang="en-US" altLang="zh-CN" sz="1600" dirty="0" smtClean="0"/>
              <a:t>Timing </a:t>
            </a:r>
            <a:r>
              <a:rPr lang="zh-CN" altLang="en-US" sz="1600" dirty="0" smtClean="0"/>
              <a:t>。</a:t>
            </a:r>
            <a:endParaRPr lang="en-US" altLang="zh-CN" sz="1600" dirty="0" smtClean="0"/>
          </a:p>
          <a:p>
            <a:pPr lvl="1"/>
            <a:endParaRPr lang="en-US" altLang="zh-CN" sz="1800" dirty="0" smtClean="0"/>
          </a:p>
          <a:p>
            <a:pPr lvl="1"/>
            <a:endParaRPr lang="en-US" altLang="zh-CN" sz="1800" dirty="0" smtClean="0"/>
          </a:p>
          <a:p>
            <a:endParaRPr lang="en-US" altLang="zh-CN" sz="2000" dirty="0" smtClean="0"/>
          </a:p>
          <a:p>
            <a:endParaRPr lang="en-US" altLang="zh-CN" sz="2000" dirty="0" smtClean="0"/>
          </a:p>
          <a:p>
            <a:pPr lvl="1"/>
            <a:endParaRPr lang="zh-CN" altLang="en-US" sz="1800" dirty="0"/>
          </a:p>
        </p:txBody>
      </p:sp>
      <p:pic>
        <p:nvPicPr>
          <p:cNvPr id="17385474" name="Picture 2"/>
          <p:cNvPicPr>
            <a:picLocks noChangeAspect="1" noChangeArrowheads="1"/>
          </p:cNvPicPr>
          <p:nvPr/>
        </p:nvPicPr>
        <p:blipFill>
          <a:blip r:embed="rId2" cstate="print"/>
          <a:srcRect/>
          <a:stretch>
            <a:fillRect/>
          </a:stretch>
        </p:blipFill>
        <p:spPr bwMode="auto">
          <a:xfrm>
            <a:off x="4919024" y="1412776"/>
            <a:ext cx="4224976" cy="1224136"/>
          </a:xfrm>
          <a:prstGeom prst="rect">
            <a:avLst/>
          </a:prstGeom>
          <a:noFill/>
          <a:ln w="9525" cap="flat" cmpd="sng">
            <a:noFill/>
            <a:prstDash val="solid"/>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布尔代数和布尔代数的法则</a:t>
            </a:r>
            <a:endParaRPr lang="zh-CN" altLang="en-US" dirty="0"/>
          </a:p>
        </p:txBody>
      </p:sp>
      <p:sp>
        <p:nvSpPr>
          <p:cNvPr id="3" name="内容占位符 2"/>
          <p:cNvSpPr>
            <a:spLocks noGrp="1"/>
          </p:cNvSpPr>
          <p:nvPr>
            <p:ph idx="1"/>
          </p:nvPr>
        </p:nvSpPr>
        <p:spPr/>
        <p:txBody>
          <a:bodyPr/>
          <a:lstStyle/>
          <a:p>
            <a:r>
              <a:rPr lang="zh-CN" altLang="en-US" dirty="0" smtClean="0"/>
              <a:t>数字</a:t>
            </a:r>
            <a:r>
              <a:rPr lang="en-US" altLang="zh-CN" dirty="0" smtClean="0"/>
              <a:t>IC</a:t>
            </a:r>
            <a:r>
              <a:rPr lang="zh-CN" altLang="en-US" dirty="0" smtClean="0"/>
              <a:t>系统设计和优化依赖于布尔代数</a:t>
            </a:r>
            <a:endParaRPr lang="en-US" altLang="zh-CN" dirty="0" smtClean="0"/>
          </a:p>
          <a:p>
            <a:pPr lvl="1"/>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827585" y="1556792"/>
            <a:ext cx="6264696" cy="3172217"/>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99592" y="4869160"/>
            <a:ext cx="3960440" cy="1697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芯片中面积使用情况</a:t>
            </a:r>
            <a:endParaRPr lang="zh-CN" altLang="en-US" dirty="0"/>
          </a:p>
        </p:txBody>
      </p:sp>
      <p:sp>
        <p:nvSpPr>
          <p:cNvPr id="3" name="内容占位符 2"/>
          <p:cNvSpPr>
            <a:spLocks noGrp="1"/>
          </p:cNvSpPr>
          <p:nvPr>
            <p:ph idx="1"/>
          </p:nvPr>
        </p:nvSpPr>
        <p:spPr/>
        <p:txBody>
          <a:bodyPr/>
          <a:lstStyle/>
          <a:p>
            <a:r>
              <a:rPr lang="zh-CN" altLang="en-US" sz="1800" dirty="0" smtClean="0"/>
              <a:t>根据统计，占用芯片面积较大的一般是</a:t>
            </a:r>
            <a:endParaRPr lang="en-US" altLang="zh-CN" sz="1800" dirty="0" smtClean="0"/>
          </a:p>
          <a:p>
            <a:pPr lvl="1"/>
            <a:r>
              <a:rPr lang="zh-CN" altLang="en-US" sz="1600" dirty="0" smtClean="0"/>
              <a:t>大</a:t>
            </a:r>
            <a:r>
              <a:rPr lang="zh-CN" altLang="en-US" sz="1600" dirty="0" smtClean="0"/>
              <a:t>容量的</a:t>
            </a:r>
            <a:r>
              <a:rPr lang="en-US" altLang="zh-CN" sz="1600" dirty="0" smtClean="0"/>
              <a:t>RAM</a:t>
            </a:r>
          </a:p>
          <a:p>
            <a:pPr lvl="2"/>
            <a:r>
              <a:rPr lang="zh-CN" altLang="en-US" sz="1400" dirty="0" smtClean="0"/>
              <a:t>存储阵列型结构在芯片中面积在一些</a:t>
            </a:r>
            <a:r>
              <a:rPr lang="en-US" altLang="zh-CN" sz="1400" dirty="0" smtClean="0"/>
              <a:t>SoC/</a:t>
            </a:r>
            <a:r>
              <a:rPr lang="zh-CN" altLang="en-US" sz="1400" dirty="0" smtClean="0"/>
              <a:t>处理器中占用了</a:t>
            </a:r>
            <a:r>
              <a:rPr lang="en-US" altLang="zh-CN" sz="1400" dirty="0" smtClean="0"/>
              <a:t>50</a:t>
            </a:r>
            <a:r>
              <a:rPr lang="zh-CN" altLang="en-US" sz="1400" dirty="0" smtClean="0"/>
              <a:t>～</a:t>
            </a:r>
            <a:r>
              <a:rPr lang="en-US" altLang="zh-CN" sz="1400" dirty="0" smtClean="0"/>
              <a:t>70%</a:t>
            </a:r>
            <a:r>
              <a:rPr lang="zh-CN" altLang="en-US" sz="1400" dirty="0" smtClean="0"/>
              <a:t>的面积，使用了</a:t>
            </a:r>
            <a:r>
              <a:rPr lang="en-US" altLang="zh-CN" sz="1400" dirty="0" smtClean="0"/>
              <a:t>20%</a:t>
            </a:r>
            <a:r>
              <a:rPr lang="zh-CN" altLang="en-US" sz="1400" dirty="0" smtClean="0"/>
              <a:t>～</a:t>
            </a:r>
            <a:r>
              <a:rPr lang="en-US" altLang="zh-CN" sz="1400" dirty="0" smtClean="0"/>
              <a:t>50%</a:t>
            </a:r>
            <a:r>
              <a:rPr lang="zh-CN" altLang="en-US" sz="1400" dirty="0" smtClean="0"/>
              <a:t>的功耗。</a:t>
            </a:r>
          </a:p>
          <a:p>
            <a:pPr lvl="1"/>
            <a:r>
              <a:rPr lang="zh-CN" altLang="en-US" sz="1600" dirty="0" smtClean="0"/>
              <a:t>特殊功能单元（</a:t>
            </a:r>
            <a:r>
              <a:rPr lang="en-US" altLang="zh-CN" sz="1600" dirty="0" smtClean="0"/>
              <a:t>IP/ALU</a:t>
            </a:r>
            <a:r>
              <a:rPr lang="zh-CN" altLang="en-US" sz="1600" dirty="0" smtClean="0"/>
              <a:t>等）</a:t>
            </a:r>
            <a:endParaRPr lang="en-US" altLang="zh-CN" sz="1600" dirty="0" smtClean="0"/>
          </a:p>
          <a:p>
            <a:pPr lvl="1"/>
            <a:r>
              <a:rPr lang="zh-CN" altLang="en-US" sz="1600" dirty="0" smtClean="0"/>
              <a:t>构成数据通路</a:t>
            </a:r>
            <a:r>
              <a:rPr lang="en-US" altLang="zh-CN" sz="1600" dirty="0" smtClean="0"/>
              <a:t>/</a:t>
            </a:r>
            <a:r>
              <a:rPr lang="zh-CN" altLang="en-US" sz="1600" dirty="0" smtClean="0"/>
              <a:t>微结构的主要部分</a:t>
            </a:r>
            <a:endParaRPr lang="en-US" altLang="zh-CN" sz="1600" dirty="0" smtClean="0"/>
          </a:p>
          <a:p>
            <a:pPr lvl="1"/>
            <a:r>
              <a:rPr lang="zh-CN" altLang="en-US" sz="1600" dirty="0" smtClean="0"/>
              <a:t>控制通路一般在各指标中占比较少</a:t>
            </a:r>
            <a:endParaRPr lang="en-US" altLang="zh-CN" sz="1600" dirty="0" smtClean="0"/>
          </a:p>
          <a:p>
            <a:pPr lvl="1"/>
            <a:r>
              <a:rPr lang="zh-CN" altLang="en-US" sz="1600" dirty="0" smtClean="0"/>
              <a:t>实现时钟</a:t>
            </a:r>
            <a:r>
              <a:rPr lang="en-US" altLang="zh-CN" sz="1600" dirty="0" smtClean="0"/>
              <a:t>/Reset</a:t>
            </a:r>
            <a:r>
              <a:rPr lang="zh-CN" altLang="en-US" sz="1600" dirty="0" smtClean="0"/>
              <a:t>网络等边带信号的电路占有很大的比例</a:t>
            </a:r>
            <a:endParaRPr lang="en-US" altLang="zh-CN" sz="1600" dirty="0" smtClean="0"/>
          </a:p>
        </p:txBody>
      </p:sp>
      <p:pic>
        <p:nvPicPr>
          <p:cNvPr id="4" name="Picture 2" descr="Image result for A12 chip photo"/>
          <p:cNvPicPr>
            <a:picLocks noChangeAspect="1" noChangeArrowheads="1"/>
          </p:cNvPicPr>
          <p:nvPr/>
        </p:nvPicPr>
        <p:blipFill>
          <a:blip r:embed="rId2" cstate="print"/>
          <a:srcRect/>
          <a:stretch>
            <a:fillRect/>
          </a:stretch>
        </p:blipFill>
        <p:spPr bwMode="auto">
          <a:xfrm>
            <a:off x="6660232" y="4797152"/>
            <a:ext cx="2051930" cy="1728192"/>
          </a:xfrm>
          <a:prstGeom prst="rect">
            <a:avLst/>
          </a:prstGeom>
          <a:noFill/>
        </p:spPr>
      </p:pic>
      <p:pic>
        <p:nvPicPr>
          <p:cNvPr id="17136642" name="Picture 2"/>
          <p:cNvPicPr>
            <a:picLocks noChangeAspect="1" noChangeArrowheads="1"/>
          </p:cNvPicPr>
          <p:nvPr/>
        </p:nvPicPr>
        <p:blipFill>
          <a:blip r:embed="rId3" cstate="print"/>
          <a:srcRect/>
          <a:stretch>
            <a:fillRect/>
          </a:stretch>
        </p:blipFill>
        <p:spPr bwMode="auto">
          <a:xfrm>
            <a:off x="0" y="3717032"/>
            <a:ext cx="3711646" cy="2736304"/>
          </a:xfrm>
          <a:prstGeom prst="rect">
            <a:avLst/>
          </a:prstGeom>
          <a:noFill/>
          <a:ln w="9525">
            <a:no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6660232" y="2636912"/>
            <a:ext cx="1965161" cy="2016224"/>
          </a:xfrm>
          <a:prstGeom prst="rect">
            <a:avLst/>
          </a:prstGeom>
          <a:noFill/>
          <a:ln w="25400" cap="flat">
            <a:noFill/>
            <a:miter lim="800000"/>
            <a:headEnd/>
            <a:tailEnd/>
          </a:ln>
        </p:spPr>
      </p:pic>
      <p:grpSp>
        <p:nvGrpSpPr>
          <p:cNvPr id="7" name="组合 17"/>
          <p:cNvGrpSpPr/>
          <p:nvPr/>
        </p:nvGrpSpPr>
        <p:grpSpPr>
          <a:xfrm>
            <a:off x="3923928" y="5229200"/>
            <a:ext cx="2448271" cy="1296143"/>
            <a:chOff x="1115616" y="1181125"/>
            <a:chExt cx="7293372" cy="5056187"/>
          </a:xfrm>
        </p:grpSpPr>
        <p:pic>
          <p:nvPicPr>
            <p:cNvPr id="8" name="Picture 7" descr="intel_xeon_7500_die_shot"/>
            <p:cNvPicPr>
              <a:picLocks noChangeAspect="1" noChangeArrowheads="1"/>
            </p:cNvPicPr>
            <p:nvPr/>
          </p:nvPicPr>
          <p:blipFill>
            <a:blip r:embed="rId5" cstate="print"/>
            <a:srcRect/>
            <a:stretch>
              <a:fillRect/>
            </a:stretch>
          </p:blipFill>
          <p:spPr bwMode="auto">
            <a:xfrm>
              <a:off x="1115616" y="1181125"/>
              <a:ext cx="7285038" cy="5056187"/>
            </a:xfrm>
            <a:prstGeom prst="rect">
              <a:avLst/>
            </a:prstGeom>
            <a:noFill/>
          </p:spPr>
        </p:pic>
        <p:grpSp>
          <p:nvGrpSpPr>
            <p:cNvPr id="9" name="Group 24"/>
            <p:cNvGrpSpPr>
              <a:grpSpLocks/>
            </p:cNvGrpSpPr>
            <p:nvPr/>
          </p:nvGrpSpPr>
          <p:grpSpPr bwMode="auto">
            <a:xfrm>
              <a:off x="3024188" y="1630363"/>
              <a:ext cx="3589337" cy="1801812"/>
              <a:chOff x="1905" y="1099"/>
              <a:chExt cx="2261" cy="1135"/>
            </a:xfrm>
          </p:grpSpPr>
          <p:sp>
            <p:nvSpPr>
              <p:cNvPr id="28" name="Rectangle 10"/>
              <p:cNvSpPr>
                <a:spLocks noChangeArrowheads="1"/>
              </p:cNvSpPr>
              <p:nvPr/>
            </p:nvSpPr>
            <p:spPr bwMode="auto">
              <a:xfrm>
                <a:off x="1905" y="1667"/>
                <a:ext cx="1126" cy="567"/>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9" name="Rectangle 11"/>
              <p:cNvSpPr>
                <a:spLocks noChangeArrowheads="1"/>
              </p:cNvSpPr>
              <p:nvPr/>
            </p:nvSpPr>
            <p:spPr bwMode="auto">
              <a:xfrm>
                <a:off x="3013" y="1667"/>
                <a:ext cx="1126" cy="567"/>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30" name="Rectangle 14"/>
              <p:cNvSpPr>
                <a:spLocks noChangeArrowheads="1"/>
              </p:cNvSpPr>
              <p:nvPr/>
            </p:nvSpPr>
            <p:spPr bwMode="auto">
              <a:xfrm>
                <a:off x="1914"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31" name="Rectangle 15"/>
              <p:cNvSpPr>
                <a:spLocks noChangeArrowheads="1"/>
              </p:cNvSpPr>
              <p:nvPr/>
            </p:nvSpPr>
            <p:spPr bwMode="auto">
              <a:xfrm>
                <a:off x="3031"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32" name="Rectangle 18"/>
              <p:cNvSpPr>
                <a:spLocks noChangeArrowheads="1"/>
              </p:cNvSpPr>
              <p:nvPr/>
            </p:nvSpPr>
            <p:spPr bwMode="auto">
              <a:xfrm>
                <a:off x="1905"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33" name="Rectangle 19"/>
              <p:cNvSpPr>
                <a:spLocks noChangeArrowheads="1"/>
              </p:cNvSpPr>
              <p:nvPr/>
            </p:nvSpPr>
            <p:spPr bwMode="auto">
              <a:xfrm>
                <a:off x="3040"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34" name="Text Box 20"/>
              <p:cNvSpPr txBox="1">
                <a:spLocks noChangeArrowheads="1"/>
              </p:cNvSpPr>
              <p:nvPr/>
            </p:nvSpPr>
            <p:spPr bwMode="auto">
              <a:xfrm>
                <a:off x="2230" y="1230"/>
                <a:ext cx="513" cy="329"/>
              </a:xfrm>
              <a:prstGeom prst="rect">
                <a:avLst/>
              </a:prstGeom>
              <a:noFill/>
              <a:ln w="9525" algn="ctr">
                <a:noFill/>
                <a:miter lim="800000"/>
                <a:headEnd/>
                <a:tailEnd/>
              </a:ln>
              <a:effectLst/>
            </p:spPr>
            <p:txBody>
              <a:bodyPr wrap="none">
                <a:spAutoFit/>
              </a:bodyPr>
              <a:lstStyle/>
              <a:p>
                <a:r>
                  <a:rPr lang="en-US" sz="1100" dirty="0">
                    <a:solidFill>
                      <a:schemeClr val="bg2">
                        <a:lumMod val="10000"/>
                      </a:schemeClr>
                    </a:solidFill>
                  </a:rPr>
                  <a:t>3MB</a:t>
                </a:r>
              </a:p>
            </p:txBody>
          </p:sp>
          <p:sp>
            <p:nvSpPr>
              <p:cNvPr id="35" name="Text Box 21"/>
              <p:cNvSpPr txBox="1">
                <a:spLocks noChangeArrowheads="1"/>
              </p:cNvSpPr>
              <p:nvPr/>
            </p:nvSpPr>
            <p:spPr bwMode="auto">
              <a:xfrm>
                <a:off x="3356" y="1237"/>
                <a:ext cx="513"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3MB</a:t>
                </a:r>
              </a:p>
            </p:txBody>
          </p:sp>
          <p:sp>
            <p:nvSpPr>
              <p:cNvPr id="36" name="Text Box 22"/>
              <p:cNvSpPr txBox="1">
                <a:spLocks noChangeArrowheads="1"/>
              </p:cNvSpPr>
              <p:nvPr/>
            </p:nvSpPr>
            <p:spPr bwMode="auto">
              <a:xfrm>
                <a:off x="3353" y="1801"/>
                <a:ext cx="513" cy="329"/>
              </a:xfrm>
              <a:prstGeom prst="rect">
                <a:avLst/>
              </a:prstGeom>
              <a:noFill/>
              <a:ln w="9525" algn="ctr">
                <a:noFill/>
                <a:miter lim="800000"/>
                <a:headEnd/>
                <a:tailEnd/>
              </a:ln>
              <a:effectLst/>
            </p:spPr>
            <p:txBody>
              <a:bodyPr wrap="none">
                <a:spAutoFit/>
              </a:bodyPr>
              <a:lstStyle/>
              <a:p>
                <a:r>
                  <a:rPr lang="en-US" sz="1100" dirty="0">
                    <a:solidFill>
                      <a:schemeClr val="bg2">
                        <a:lumMod val="10000"/>
                      </a:schemeClr>
                    </a:solidFill>
                  </a:rPr>
                  <a:t>3MB</a:t>
                </a:r>
              </a:p>
            </p:txBody>
          </p:sp>
          <p:sp>
            <p:nvSpPr>
              <p:cNvPr id="37" name="Text Box 23"/>
              <p:cNvSpPr txBox="1">
                <a:spLocks noChangeArrowheads="1"/>
              </p:cNvSpPr>
              <p:nvPr/>
            </p:nvSpPr>
            <p:spPr bwMode="auto">
              <a:xfrm>
                <a:off x="2239" y="1831"/>
                <a:ext cx="513"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3MB</a:t>
                </a:r>
              </a:p>
            </p:txBody>
          </p:sp>
        </p:grpSp>
        <p:grpSp>
          <p:nvGrpSpPr>
            <p:cNvPr id="10" name="Group 25"/>
            <p:cNvGrpSpPr>
              <a:grpSpLocks/>
            </p:cNvGrpSpPr>
            <p:nvPr/>
          </p:nvGrpSpPr>
          <p:grpSpPr bwMode="auto">
            <a:xfrm>
              <a:off x="3024188" y="4081463"/>
              <a:ext cx="3589337" cy="1801812"/>
              <a:chOff x="1905" y="1099"/>
              <a:chExt cx="2261" cy="1135"/>
            </a:xfrm>
          </p:grpSpPr>
          <p:sp>
            <p:nvSpPr>
              <p:cNvPr id="18" name="Rectangle 26"/>
              <p:cNvSpPr>
                <a:spLocks noChangeArrowheads="1"/>
              </p:cNvSpPr>
              <p:nvPr/>
            </p:nvSpPr>
            <p:spPr bwMode="auto">
              <a:xfrm>
                <a:off x="1905" y="1667"/>
                <a:ext cx="1126" cy="567"/>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19" name="Rectangle 27"/>
              <p:cNvSpPr>
                <a:spLocks noChangeArrowheads="1"/>
              </p:cNvSpPr>
              <p:nvPr/>
            </p:nvSpPr>
            <p:spPr bwMode="auto">
              <a:xfrm>
                <a:off x="3013" y="1667"/>
                <a:ext cx="1126" cy="567"/>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0" name="Rectangle 28"/>
              <p:cNvSpPr>
                <a:spLocks noChangeArrowheads="1"/>
              </p:cNvSpPr>
              <p:nvPr/>
            </p:nvSpPr>
            <p:spPr bwMode="auto">
              <a:xfrm>
                <a:off x="1914"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1" name="Rectangle 29"/>
              <p:cNvSpPr>
                <a:spLocks noChangeArrowheads="1"/>
              </p:cNvSpPr>
              <p:nvPr/>
            </p:nvSpPr>
            <p:spPr bwMode="auto">
              <a:xfrm>
                <a:off x="3031"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2" name="Rectangle 30"/>
              <p:cNvSpPr>
                <a:spLocks noChangeArrowheads="1"/>
              </p:cNvSpPr>
              <p:nvPr/>
            </p:nvSpPr>
            <p:spPr bwMode="auto">
              <a:xfrm>
                <a:off x="1905"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3" name="Rectangle 31"/>
              <p:cNvSpPr>
                <a:spLocks noChangeArrowheads="1"/>
              </p:cNvSpPr>
              <p:nvPr/>
            </p:nvSpPr>
            <p:spPr bwMode="auto">
              <a:xfrm>
                <a:off x="3040" y="1099"/>
                <a:ext cx="1126" cy="585"/>
              </a:xfrm>
              <a:prstGeom prst="rect">
                <a:avLst/>
              </a:prstGeom>
              <a:solidFill>
                <a:schemeClr val="folHlink">
                  <a:alpha val="19000"/>
                </a:scheme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24" name="Text Box 32"/>
              <p:cNvSpPr txBox="1">
                <a:spLocks noChangeArrowheads="1"/>
              </p:cNvSpPr>
              <p:nvPr/>
            </p:nvSpPr>
            <p:spPr bwMode="auto">
              <a:xfrm>
                <a:off x="2230" y="1230"/>
                <a:ext cx="513" cy="329"/>
              </a:xfrm>
              <a:prstGeom prst="rect">
                <a:avLst/>
              </a:prstGeom>
              <a:noFill/>
              <a:ln w="9525" algn="ctr">
                <a:noFill/>
                <a:miter lim="800000"/>
                <a:headEnd/>
                <a:tailEnd/>
              </a:ln>
              <a:effectLst/>
            </p:spPr>
            <p:txBody>
              <a:bodyPr wrap="none">
                <a:spAutoFit/>
              </a:bodyPr>
              <a:lstStyle/>
              <a:p>
                <a:r>
                  <a:rPr lang="en-US" sz="1100" dirty="0">
                    <a:solidFill>
                      <a:schemeClr val="bg2">
                        <a:lumMod val="10000"/>
                      </a:schemeClr>
                    </a:solidFill>
                  </a:rPr>
                  <a:t>3MB</a:t>
                </a:r>
              </a:p>
            </p:txBody>
          </p:sp>
          <p:sp>
            <p:nvSpPr>
              <p:cNvPr id="25" name="Text Box 33"/>
              <p:cNvSpPr txBox="1">
                <a:spLocks noChangeArrowheads="1"/>
              </p:cNvSpPr>
              <p:nvPr/>
            </p:nvSpPr>
            <p:spPr bwMode="auto">
              <a:xfrm>
                <a:off x="3356" y="1237"/>
                <a:ext cx="513" cy="329"/>
              </a:xfrm>
              <a:prstGeom prst="rect">
                <a:avLst/>
              </a:prstGeom>
              <a:noFill/>
              <a:ln w="9525" algn="ctr">
                <a:noFill/>
                <a:miter lim="800000"/>
                <a:headEnd/>
                <a:tailEnd/>
              </a:ln>
              <a:effectLst/>
            </p:spPr>
            <p:txBody>
              <a:bodyPr wrap="none">
                <a:spAutoFit/>
              </a:bodyPr>
              <a:lstStyle/>
              <a:p>
                <a:r>
                  <a:rPr lang="en-US" sz="1100" dirty="0">
                    <a:solidFill>
                      <a:schemeClr val="bg2">
                        <a:lumMod val="10000"/>
                      </a:schemeClr>
                    </a:solidFill>
                  </a:rPr>
                  <a:t>3MB</a:t>
                </a:r>
              </a:p>
            </p:txBody>
          </p:sp>
          <p:sp>
            <p:nvSpPr>
              <p:cNvPr id="26" name="Text Box 34"/>
              <p:cNvSpPr txBox="1">
                <a:spLocks noChangeArrowheads="1"/>
              </p:cNvSpPr>
              <p:nvPr/>
            </p:nvSpPr>
            <p:spPr bwMode="auto">
              <a:xfrm>
                <a:off x="3353" y="1801"/>
                <a:ext cx="513" cy="329"/>
              </a:xfrm>
              <a:prstGeom prst="rect">
                <a:avLst/>
              </a:prstGeom>
              <a:noFill/>
              <a:ln w="9525" algn="ctr">
                <a:noFill/>
                <a:miter lim="800000"/>
                <a:headEnd/>
                <a:tailEnd/>
              </a:ln>
              <a:effectLst/>
            </p:spPr>
            <p:txBody>
              <a:bodyPr wrap="none">
                <a:spAutoFit/>
              </a:bodyPr>
              <a:lstStyle/>
              <a:p>
                <a:r>
                  <a:rPr lang="en-US" sz="1100" dirty="0">
                    <a:solidFill>
                      <a:schemeClr val="bg2">
                        <a:lumMod val="10000"/>
                      </a:schemeClr>
                    </a:solidFill>
                  </a:rPr>
                  <a:t>3MB</a:t>
                </a:r>
              </a:p>
            </p:txBody>
          </p:sp>
          <p:sp>
            <p:nvSpPr>
              <p:cNvPr id="27" name="Text Box 35"/>
              <p:cNvSpPr txBox="1">
                <a:spLocks noChangeArrowheads="1"/>
              </p:cNvSpPr>
              <p:nvPr/>
            </p:nvSpPr>
            <p:spPr bwMode="auto">
              <a:xfrm>
                <a:off x="2239" y="1831"/>
                <a:ext cx="513"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3MB</a:t>
                </a:r>
              </a:p>
            </p:txBody>
          </p:sp>
        </p:grpSp>
        <p:grpSp>
          <p:nvGrpSpPr>
            <p:cNvPr id="11" name="Group 52"/>
            <p:cNvGrpSpPr>
              <a:grpSpLocks/>
            </p:cNvGrpSpPr>
            <p:nvPr/>
          </p:nvGrpSpPr>
          <p:grpSpPr bwMode="auto">
            <a:xfrm>
              <a:off x="6621463" y="1649413"/>
              <a:ext cx="1787525" cy="1812925"/>
              <a:chOff x="4171" y="1039"/>
              <a:chExt cx="1126" cy="1142"/>
            </a:xfrm>
          </p:grpSpPr>
          <p:sp>
            <p:nvSpPr>
              <p:cNvPr id="12" name="Rectangle 38"/>
              <p:cNvSpPr>
                <a:spLocks noChangeArrowheads="1"/>
              </p:cNvSpPr>
              <p:nvPr/>
            </p:nvSpPr>
            <p:spPr bwMode="auto">
              <a:xfrm>
                <a:off x="4180" y="1606"/>
                <a:ext cx="1117" cy="575"/>
              </a:xfrm>
              <a:prstGeom prst="rect">
                <a:avLst/>
              </a:prstGeom>
              <a:solidFill>
                <a:srgbClr val="FFCC00">
                  <a:alpha val="30000"/>
                </a:srgb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13" name="Rectangle 46"/>
              <p:cNvSpPr>
                <a:spLocks noChangeArrowheads="1"/>
              </p:cNvSpPr>
              <p:nvPr/>
            </p:nvSpPr>
            <p:spPr bwMode="auto">
              <a:xfrm>
                <a:off x="4180" y="1606"/>
                <a:ext cx="1117" cy="575"/>
              </a:xfrm>
              <a:prstGeom prst="rect">
                <a:avLst/>
              </a:prstGeom>
              <a:solidFill>
                <a:srgbClr val="FFCC00">
                  <a:alpha val="30000"/>
                </a:srgb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14" name="Rectangle 47"/>
              <p:cNvSpPr>
                <a:spLocks noChangeArrowheads="1"/>
              </p:cNvSpPr>
              <p:nvPr/>
            </p:nvSpPr>
            <p:spPr bwMode="auto">
              <a:xfrm>
                <a:off x="4171" y="1039"/>
                <a:ext cx="1117" cy="575"/>
              </a:xfrm>
              <a:prstGeom prst="rect">
                <a:avLst/>
              </a:prstGeom>
              <a:solidFill>
                <a:srgbClr val="FFCC00">
                  <a:alpha val="30000"/>
                </a:srgbClr>
              </a:solidFill>
              <a:ln w="9525" algn="ctr">
                <a:solidFill>
                  <a:schemeClr val="tx1"/>
                </a:solidFill>
                <a:miter lim="800000"/>
                <a:headEnd/>
                <a:tailEnd/>
              </a:ln>
              <a:effectLst/>
            </p:spPr>
            <p:txBody>
              <a:bodyPr wrap="none" anchor="ctr"/>
              <a:lstStyle/>
              <a:p>
                <a:endParaRPr lang="zh-CN" altLang="en-US" sz="1050">
                  <a:solidFill>
                    <a:schemeClr val="bg2">
                      <a:lumMod val="10000"/>
                    </a:schemeClr>
                  </a:solidFill>
                </a:endParaRPr>
              </a:p>
            </p:txBody>
          </p:sp>
          <p:sp>
            <p:nvSpPr>
              <p:cNvPr id="15" name="Text Box 48"/>
              <p:cNvSpPr txBox="1">
                <a:spLocks noChangeArrowheads="1"/>
              </p:cNvSpPr>
              <p:nvPr/>
            </p:nvSpPr>
            <p:spPr bwMode="auto">
              <a:xfrm>
                <a:off x="4475" y="1193"/>
                <a:ext cx="657"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Core 0</a:t>
                </a:r>
              </a:p>
            </p:txBody>
          </p:sp>
          <p:sp>
            <p:nvSpPr>
              <p:cNvPr id="16" name="Text Box 49"/>
              <p:cNvSpPr txBox="1">
                <a:spLocks noChangeArrowheads="1"/>
              </p:cNvSpPr>
              <p:nvPr/>
            </p:nvSpPr>
            <p:spPr bwMode="auto">
              <a:xfrm>
                <a:off x="4470" y="1761"/>
                <a:ext cx="699"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Core</a:t>
                </a:r>
                <a:r>
                  <a:rPr lang="en-US" altLang="zh-TW" sz="1100">
                    <a:solidFill>
                      <a:schemeClr val="bg2">
                        <a:lumMod val="10000"/>
                      </a:schemeClr>
                    </a:solidFill>
                  </a:rPr>
                  <a:t>  1</a:t>
                </a:r>
              </a:p>
            </p:txBody>
          </p:sp>
          <p:sp>
            <p:nvSpPr>
              <p:cNvPr id="17" name="Text Box 50"/>
              <p:cNvSpPr txBox="1">
                <a:spLocks noChangeArrowheads="1"/>
              </p:cNvSpPr>
              <p:nvPr/>
            </p:nvSpPr>
            <p:spPr bwMode="auto">
              <a:xfrm>
                <a:off x="4475" y="1193"/>
                <a:ext cx="657" cy="329"/>
              </a:xfrm>
              <a:prstGeom prst="rect">
                <a:avLst/>
              </a:prstGeom>
              <a:noFill/>
              <a:ln w="9525" algn="ctr">
                <a:noFill/>
                <a:miter lim="800000"/>
                <a:headEnd/>
                <a:tailEnd/>
              </a:ln>
              <a:effectLst/>
            </p:spPr>
            <p:txBody>
              <a:bodyPr wrap="none">
                <a:spAutoFit/>
              </a:bodyPr>
              <a:lstStyle/>
              <a:p>
                <a:r>
                  <a:rPr lang="en-US" sz="1100">
                    <a:solidFill>
                      <a:schemeClr val="bg2">
                        <a:lumMod val="10000"/>
                      </a:schemeClr>
                    </a:solidFill>
                  </a:rPr>
                  <a:t>Core 0</a:t>
                </a:r>
              </a:p>
            </p:txBody>
          </p:sp>
        </p:grpSp>
      </p:grpSp>
      <p:grpSp>
        <p:nvGrpSpPr>
          <p:cNvPr id="38" name="组合 16"/>
          <p:cNvGrpSpPr/>
          <p:nvPr/>
        </p:nvGrpSpPr>
        <p:grpSpPr>
          <a:xfrm>
            <a:off x="3851920" y="3356992"/>
            <a:ext cx="2880320" cy="1728191"/>
            <a:chOff x="762000" y="782638"/>
            <a:chExt cx="8253355" cy="5278436"/>
          </a:xfrm>
        </p:grpSpPr>
        <p:pic>
          <p:nvPicPr>
            <p:cNvPr id="39" name="Picture 3"/>
            <p:cNvPicPr>
              <a:picLocks noChangeAspect="1" noChangeArrowheads="1"/>
            </p:cNvPicPr>
            <p:nvPr/>
          </p:nvPicPr>
          <p:blipFill>
            <a:blip r:embed="rId6" cstate="print"/>
            <a:srcRect/>
            <a:stretch>
              <a:fillRect/>
            </a:stretch>
          </p:blipFill>
          <p:spPr bwMode="auto">
            <a:xfrm>
              <a:off x="762000" y="1066801"/>
              <a:ext cx="7543800" cy="4994273"/>
            </a:xfrm>
            <a:prstGeom prst="rect">
              <a:avLst/>
            </a:prstGeom>
            <a:noFill/>
            <a:ln w="12700" algn="ctr">
              <a:noFill/>
              <a:miter lim="800000"/>
              <a:headEnd/>
              <a:tailEnd/>
            </a:ln>
            <a:effectLst/>
          </p:spPr>
        </p:pic>
        <p:sp>
          <p:nvSpPr>
            <p:cNvPr id="40" name="Rectangle 5"/>
            <p:cNvSpPr>
              <a:spLocks noChangeArrowheads="1"/>
            </p:cNvSpPr>
            <p:nvPr/>
          </p:nvSpPr>
          <p:spPr bwMode="auto">
            <a:xfrm>
              <a:off x="1676400" y="1143000"/>
              <a:ext cx="1371600" cy="2514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1" name="Rectangle 6"/>
            <p:cNvSpPr>
              <a:spLocks noChangeArrowheads="1"/>
            </p:cNvSpPr>
            <p:nvPr/>
          </p:nvSpPr>
          <p:spPr bwMode="auto">
            <a:xfrm>
              <a:off x="3962400" y="12192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2" name="Rectangle 7"/>
            <p:cNvSpPr>
              <a:spLocks noChangeArrowheads="1"/>
            </p:cNvSpPr>
            <p:nvPr/>
          </p:nvSpPr>
          <p:spPr bwMode="auto">
            <a:xfrm>
              <a:off x="4953000" y="12192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3" name="Rectangle 8"/>
            <p:cNvSpPr>
              <a:spLocks noChangeArrowheads="1"/>
            </p:cNvSpPr>
            <p:nvPr/>
          </p:nvSpPr>
          <p:spPr bwMode="auto">
            <a:xfrm>
              <a:off x="5943600" y="12192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4" name="Rectangle 9"/>
            <p:cNvSpPr>
              <a:spLocks noChangeArrowheads="1"/>
            </p:cNvSpPr>
            <p:nvPr/>
          </p:nvSpPr>
          <p:spPr bwMode="auto">
            <a:xfrm>
              <a:off x="6934200" y="12192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5" name="Rectangle 10"/>
            <p:cNvSpPr>
              <a:spLocks noChangeArrowheads="1"/>
            </p:cNvSpPr>
            <p:nvPr/>
          </p:nvSpPr>
          <p:spPr bwMode="auto">
            <a:xfrm>
              <a:off x="3962400" y="41910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6" name="Rectangle 11"/>
            <p:cNvSpPr>
              <a:spLocks noChangeArrowheads="1"/>
            </p:cNvSpPr>
            <p:nvPr/>
          </p:nvSpPr>
          <p:spPr bwMode="auto">
            <a:xfrm>
              <a:off x="4953000" y="41910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7" name="Rectangle 12"/>
            <p:cNvSpPr>
              <a:spLocks noChangeArrowheads="1"/>
            </p:cNvSpPr>
            <p:nvPr/>
          </p:nvSpPr>
          <p:spPr bwMode="auto">
            <a:xfrm>
              <a:off x="5943600" y="41910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8" name="Rectangle 13"/>
            <p:cNvSpPr>
              <a:spLocks noChangeArrowheads="1"/>
            </p:cNvSpPr>
            <p:nvPr/>
          </p:nvSpPr>
          <p:spPr bwMode="auto">
            <a:xfrm>
              <a:off x="6934200" y="4191000"/>
              <a:ext cx="381000" cy="1752600"/>
            </a:xfrm>
            <a:prstGeom prst="rect">
              <a:avLst/>
            </a:prstGeom>
            <a:noFill/>
            <a:ln w="28575" algn="ctr">
              <a:solidFill>
                <a:srgbClr val="FF0000"/>
              </a:solidFill>
              <a:miter lim="800000"/>
              <a:headEnd/>
              <a:tailEnd/>
            </a:ln>
            <a:effectLst/>
          </p:spPr>
          <p:txBody>
            <a:bodyPr wrap="none" anchor="ctr"/>
            <a:lstStyle/>
            <a:p>
              <a:endParaRPr lang="zh-CN" altLang="en-US"/>
            </a:p>
          </p:txBody>
        </p:sp>
        <p:sp>
          <p:nvSpPr>
            <p:cNvPr id="49" name="Text Box 14"/>
            <p:cNvSpPr txBox="1">
              <a:spLocks noChangeArrowheads="1"/>
            </p:cNvSpPr>
            <p:nvPr/>
          </p:nvSpPr>
          <p:spPr bwMode="auto">
            <a:xfrm>
              <a:off x="6926263" y="782638"/>
              <a:ext cx="2089092" cy="521808"/>
            </a:xfrm>
            <a:prstGeom prst="rect">
              <a:avLst/>
            </a:prstGeom>
            <a:noFill/>
            <a:ln w="9525" algn="ctr">
              <a:noFill/>
              <a:miter lim="800000"/>
              <a:headEnd/>
              <a:tailEnd/>
            </a:ln>
            <a:effectLst/>
          </p:spPr>
          <p:txBody>
            <a:bodyPr wrap="none">
              <a:spAutoFit/>
            </a:bodyPr>
            <a:lstStyle/>
            <a:p>
              <a:r>
                <a:rPr lang="en-US" sz="1100" dirty="0"/>
                <a:t>Local Storage</a:t>
              </a:r>
            </a:p>
          </p:txBody>
        </p:sp>
        <p:sp>
          <p:nvSpPr>
            <p:cNvPr id="50" name="Line 19"/>
            <p:cNvSpPr>
              <a:spLocks noChangeShapeType="1"/>
            </p:cNvSpPr>
            <p:nvPr/>
          </p:nvSpPr>
          <p:spPr bwMode="auto">
            <a:xfrm flipH="1">
              <a:off x="7072313" y="1057275"/>
              <a:ext cx="228600" cy="328613"/>
            </a:xfrm>
            <a:prstGeom prst="line">
              <a:avLst/>
            </a:prstGeom>
            <a:noFill/>
            <a:ln w="9525">
              <a:solidFill>
                <a:srgbClr val="FF6600"/>
              </a:solidFill>
              <a:round/>
              <a:headEnd/>
              <a:tailEnd type="triangle" w="med" len="med"/>
            </a:ln>
            <a:effec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79330" name="Picture 2"/>
          <p:cNvPicPr>
            <a:picLocks noChangeAspect="1" noChangeArrowheads="1"/>
          </p:cNvPicPr>
          <p:nvPr/>
        </p:nvPicPr>
        <p:blipFill>
          <a:blip r:embed="rId2" cstate="print"/>
          <a:srcRect/>
          <a:stretch>
            <a:fillRect/>
          </a:stretch>
        </p:blipFill>
        <p:spPr bwMode="auto">
          <a:xfrm>
            <a:off x="4605197" y="3212976"/>
            <a:ext cx="3974546" cy="2599759"/>
          </a:xfrm>
          <a:prstGeom prst="rect">
            <a:avLst/>
          </a:prstGeom>
          <a:noFill/>
          <a:ln w="9525">
            <a:noFill/>
            <a:miter lim="800000"/>
            <a:headEnd/>
            <a:tailEnd/>
          </a:ln>
        </p:spPr>
      </p:pic>
      <p:sp>
        <p:nvSpPr>
          <p:cNvPr id="2" name="内容占位符 1"/>
          <p:cNvSpPr>
            <a:spLocks noGrp="1"/>
          </p:cNvSpPr>
          <p:nvPr>
            <p:ph idx="1"/>
          </p:nvPr>
        </p:nvSpPr>
        <p:spPr>
          <a:xfrm>
            <a:off x="330199" y="980728"/>
            <a:ext cx="8274249" cy="5284642"/>
          </a:xfrm>
        </p:spPr>
        <p:txBody>
          <a:bodyPr/>
          <a:lstStyle/>
          <a:p>
            <a:r>
              <a:rPr lang="zh-CN" altLang="en-US" sz="1800" dirty="0" smtClean="0"/>
              <a:t>数字</a:t>
            </a:r>
            <a:r>
              <a:rPr lang="en-US" altLang="zh-CN" sz="1800" dirty="0" smtClean="0"/>
              <a:t>VLSI</a:t>
            </a:r>
            <a:r>
              <a:rPr lang="zh-CN" altLang="en-US" sz="1800" dirty="0" smtClean="0"/>
              <a:t>具有很多的</a:t>
            </a:r>
            <a:r>
              <a:rPr lang="zh-CN" altLang="en-US" sz="1800" dirty="0" smtClean="0"/>
              <a:t>设计层次，其中</a:t>
            </a:r>
            <a:r>
              <a:rPr lang="en-US" altLang="zh-CN" sz="1800" dirty="0" smtClean="0"/>
              <a:t>RTL</a:t>
            </a:r>
            <a:r>
              <a:rPr lang="zh-CN" altLang="en-US" sz="1800" dirty="0" smtClean="0"/>
              <a:t>层是目前</a:t>
            </a:r>
            <a:r>
              <a:rPr lang="en-US" altLang="zh-CN" sz="1800" dirty="0" smtClean="0"/>
              <a:t>VLSI</a:t>
            </a:r>
            <a:r>
              <a:rPr lang="zh-CN" altLang="en-US" sz="1800" dirty="0" smtClean="0"/>
              <a:t>设计的工作层次</a:t>
            </a:r>
            <a:r>
              <a:rPr lang="zh-CN" altLang="en-US" sz="1800" dirty="0" smtClean="0"/>
              <a:t>。</a:t>
            </a:r>
            <a:endParaRPr lang="en-US" altLang="zh-CN" sz="1800" dirty="0" smtClean="0"/>
          </a:p>
          <a:p>
            <a:pPr lvl="1"/>
            <a:r>
              <a:rPr lang="zh-CN" altLang="en-US" sz="1400" dirty="0" smtClean="0"/>
              <a:t>是目前设计方法学发展到现在阶段的主要成果。</a:t>
            </a:r>
            <a:endParaRPr lang="en-US" altLang="zh-CN" sz="1400" dirty="0" smtClean="0"/>
          </a:p>
          <a:p>
            <a:pPr lvl="1"/>
            <a:r>
              <a:rPr lang="zh-CN" altLang="en-US" sz="1400" dirty="0" smtClean="0"/>
              <a:t>受上下层设计的影响</a:t>
            </a:r>
            <a:endParaRPr lang="en-US" altLang="zh-CN" sz="1400" dirty="0" smtClean="0"/>
          </a:p>
          <a:p>
            <a:pPr lvl="1"/>
            <a:r>
              <a:rPr lang="zh-CN" altLang="en-US" sz="1400" dirty="0" smtClean="0"/>
              <a:t>需要评估面积、速度、功耗</a:t>
            </a:r>
            <a:endParaRPr lang="en-US" altLang="zh-CN" sz="1400" dirty="0" smtClean="0"/>
          </a:p>
          <a:p>
            <a:r>
              <a:rPr lang="en-US" altLang="zh-CN" sz="1800" dirty="0" smtClean="0"/>
              <a:t>RTL</a:t>
            </a:r>
          </a:p>
          <a:p>
            <a:pPr lvl="1"/>
            <a:r>
              <a:rPr lang="en-US" altLang="zh-CN" sz="1600" dirty="0" smtClean="0"/>
              <a:t> register-transfer level (RTL) is a design abstraction which models a synchronous digital circuit in terms of the flow of digital signals (data) between hardware registers, and the logical operations performed on those signals. </a:t>
            </a:r>
          </a:p>
          <a:p>
            <a:pPr lvl="1"/>
            <a:r>
              <a:rPr lang="en-US" altLang="zh-CN" sz="1600" dirty="0" smtClean="0"/>
              <a:t>https://en.wikipedia.org/wiki/Register-transfer_level</a:t>
            </a:r>
          </a:p>
          <a:p>
            <a:r>
              <a:rPr lang="en-US" altLang="zh-CN" sz="1800" dirty="0" smtClean="0"/>
              <a:t>RTL</a:t>
            </a:r>
            <a:r>
              <a:rPr lang="zh-CN" altLang="en-US" sz="1800" dirty="0" smtClean="0"/>
              <a:t>层次的特点：</a:t>
            </a:r>
            <a:endParaRPr lang="en-US" altLang="zh-CN" sz="1800" dirty="0" smtClean="0"/>
          </a:p>
          <a:p>
            <a:pPr lvl="1"/>
            <a:r>
              <a:rPr lang="zh-CN" altLang="en-US" sz="1600" dirty="0" smtClean="0"/>
              <a:t>符合同步时序逻辑的设计原则</a:t>
            </a:r>
            <a:endParaRPr lang="en-US" altLang="zh-CN" sz="1600" dirty="0" smtClean="0"/>
          </a:p>
          <a:p>
            <a:pPr lvl="1"/>
            <a:r>
              <a:rPr lang="zh-CN" altLang="en-US" sz="1600" dirty="0" smtClean="0"/>
              <a:t>由</a:t>
            </a:r>
            <a:r>
              <a:rPr lang="en-US" altLang="zh-CN" sz="1600" dirty="0" smtClean="0"/>
              <a:t>Clock</a:t>
            </a:r>
            <a:r>
              <a:rPr lang="zh-CN" altLang="en-US" sz="1600" dirty="0" smtClean="0"/>
              <a:t>控制的记忆元件和组合逻辑</a:t>
            </a:r>
            <a:r>
              <a:rPr lang="zh-CN" altLang="en-US" sz="1600" dirty="0" smtClean="0"/>
              <a:t>构成</a:t>
            </a:r>
            <a:endParaRPr lang="en-US" altLang="zh-CN" sz="1600" dirty="0" smtClean="0"/>
          </a:p>
          <a:p>
            <a:pPr lvl="1"/>
            <a:r>
              <a:rPr lang="zh-CN" altLang="en-US" sz="1600" dirty="0" smtClean="0"/>
              <a:t>有特殊的</a:t>
            </a:r>
            <a:r>
              <a:rPr lang="en-US" altLang="zh-CN" sz="1600" dirty="0" err="1" smtClean="0"/>
              <a:t>CodeStyle</a:t>
            </a:r>
            <a:r>
              <a:rPr lang="zh-CN" altLang="en-US" sz="1600" dirty="0" smtClean="0"/>
              <a:t>和设计原则</a:t>
            </a:r>
            <a:endParaRPr lang="en-US" altLang="zh-CN" sz="1600" dirty="0" smtClean="0"/>
          </a:p>
          <a:p>
            <a:pPr lvl="1"/>
            <a:r>
              <a:rPr lang="zh-CN" altLang="en-US" sz="1600" dirty="0" smtClean="0"/>
              <a:t>足够抽象能提高设计效率，</a:t>
            </a:r>
            <a:endParaRPr lang="en-US" altLang="zh-CN" sz="1600" dirty="0" smtClean="0"/>
          </a:p>
          <a:p>
            <a:pPr lvl="1"/>
            <a:r>
              <a:rPr lang="zh-CN" altLang="en-US" sz="1600" dirty="0" smtClean="0"/>
              <a:t>足够详细和足够的精度可以初步评估各种系统需求。</a:t>
            </a:r>
            <a:endParaRPr lang="en-US" altLang="zh-CN" sz="1600" dirty="0" smtClean="0"/>
          </a:p>
          <a:p>
            <a:pPr lvl="1"/>
            <a:r>
              <a:rPr lang="zh-CN" altLang="en-US" sz="1600" dirty="0" smtClean="0"/>
              <a:t>有高效的</a:t>
            </a:r>
            <a:r>
              <a:rPr lang="en-US" altLang="zh-CN" sz="1600" dirty="0" smtClean="0"/>
              <a:t>EDA</a:t>
            </a:r>
            <a:r>
              <a:rPr lang="zh-CN" altLang="en-US" sz="1600" dirty="0" smtClean="0"/>
              <a:t>工具链</a:t>
            </a:r>
            <a:endParaRPr lang="en-US" altLang="zh-CN" sz="1600" dirty="0" smtClean="0"/>
          </a:p>
          <a:p>
            <a:pPr lvl="1"/>
            <a:endParaRPr lang="zh-CN" altLang="en-US" sz="1600" dirty="0"/>
          </a:p>
        </p:txBody>
      </p:sp>
      <p:sp>
        <p:nvSpPr>
          <p:cNvPr id="3" name="标题 2"/>
          <p:cNvSpPr>
            <a:spLocks noGrp="1"/>
          </p:cNvSpPr>
          <p:nvPr>
            <p:ph type="title"/>
          </p:nvPr>
        </p:nvSpPr>
        <p:spPr>
          <a:xfrm>
            <a:off x="330200" y="303252"/>
            <a:ext cx="8489950" cy="605468"/>
          </a:xfrm>
        </p:spPr>
        <p:txBody>
          <a:bodyPr/>
          <a:lstStyle/>
          <a:p>
            <a:r>
              <a:rPr lang="zh-CN" altLang="en-US" dirty="0" smtClean="0"/>
              <a:t>在</a:t>
            </a:r>
            <a:r>
              <a:rPr lang="en-US" altLang="zh-CN" dirty="0" smtClean="0"/>
              <a:t>RTL</a:t>
            </a:r>
            <a:r>
              <a:rPr lang="zh-CN" altLang="en-US" dirty="0" smtClean="0"/>
              <a:t>层次设计</a:t>
            </a:r>
            <a:endParaRPr lang="zh-CN" altLang="en-US" dirty="0"/>
          </a:p>
        </p:txBody>
      </p:sp>
      <p:sp>
        <p:nvSpPr>
          <p:cNvPr id="5" name="矩形 4"/>
          <p:cNvSpPr/>
          <p:nvPr/>
        </p:nvSpPr>
        <p:spPr>
          <a:xfrm>
            <a:off x="3923928" y="4149080"/>
            <a:ext cx="5544616" cy="72008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851920" y="4869160"/>
            <a:ext cx="1223476" cy="369332"/>
          </a:xfrm>
          <a:prstGeom prst="rect">
            <a:avLst/>
          </a:prstGeom>
          <a:noFill/>
        </p:spPr>
        <p:txBody>
          <a:bodyPr wrap="none" rtlCol="0">
            <a:spAutoFit/>
          </a:bodyPr>
          <a:lstStyle/>
          <a:p>
            <a:r>
              <a:rPr lang="en-US" altLang="zh-CN" dirty="0" smtClean="0"/>
              <a:t>RTL Level</a:t>
            </a:r>
            <a:endParaRPr lang="zh-CN" altLang="en-US" dirty="0"/>
          </a:p>
        </p:txBody>
      </p:sp>
      <p:sp>
        <p:nvSpPr>
          <p:cNvPr id="7" name="TextBox 6"/>
          <p:cNvSpPr txBox="1"/>
          <p:nvPr/>
        </p:nvSpPr>
        <p:spPr>
          <a:xfrm>
            <a:off x="251520" y="5301208"/>
            <a:ext cx="3816424" cy="646331"/>
          </a:xfrm>
          <a:prstGeom prst="rect">
            <a:avLst/>
          </a:prstGeom>
          <a:noFill/>
        </p:spPr>
        <p:txBody>
          <a:bodyPr wrap="square" rtlCol="0">
            <a:spAutoFit/>
          </a:bodyPr>
          <a:lstStyle/>
          <a:p>
            <a:r>
              <a:rPr lang="en-US" altLang="zh-CN" dirty="0" smtClean="0">
                <a:solidFill>
                  <a:srgbClr val="FF0000"/>
                </a:solidFill>
              </a:rPr>
              <a:t>RTL</a:t>
            </a:r>
            <a:r>
              <a:rPr lang="zh-CN" altLang="en-US" dirty="0" smtClean="0">
                <a:solidFill>
                  <a:srgbClr val="FF0000"/>
                </a:solidFill>
              </a:rPr>
              <a:t>操作的实体的粒度和层次较高，也足够</a:t>
            </a:r>
            <a:r>
              <a:rPr lang="zh-CN" altLang="en-US" dirty="0" smtClean="0">
                <a:solidFill>
                  <a:srgbClr val="FF0000"/>
                </a:solidFill>
              </a:rPr>
              <a:t>低</a:t>
            </a:r>
            <a:endParaRPr lang="en-US" altLang="zh-CN" dirty="0" smtClean="0">
              <a:solidFill>
                <a:srgbClr val="FF0000"/>
              </a:solidFill>
            </a:endParaRPr>
          </a:p>
        </p:txBody>
      </p:sp>
      <p:sp>
        <p:nvSpPr>
          <p:cNvPr id="8" name="右箭头 7"/>
          <p:cNvSpPr/>
          <p:nvPr/>
        </p:nvSpPr>
        <p:spPr bwMode="auto">
          <a:xfrm rot="5400000" flipV="1">
            <a:off x="7236296" y="3501008"/>
            <a:ext cx="1080120" cy="216024"/>
          </a:xfrm>
          <a:prstGeom prst="rightArrow">
            <a:avLst>
              <a:gd name="adj1" fmla="val 58786"/>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ea typeface="宋体" charset="-122"/>
            </a:endParaRPr>
          </a:p>
        </p:txBody>
      </p:sp>
      <p:sp>
        <p:nvSpPr>
          <p:cNvPr id="9" name="右箭头 8"/>
          <p:cNvSpPr/>
          <p:nvPr/>
        </p:nvSpPr>
        <p:spPr bwMode="auto">
          <a:xfrm rot="5400000" flipH="1">
            <a:off x="7233766" y="5375746"/>
            <a:ext cx="1085180" cy="216024"/>
          </a:xfrm>
          <a:prstGeom prst="rightArrow">
            <a:avLst>
              <a:gd name="adj1" fmla="val 58786"/>
              <a:gd name="adj2" fmla="val 50000"/>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ea typeface="宋体" charset="-122"/>
            </a:endParaRPr>
          </a:p>
        </p:txBody>
      </p:sp>
      <p:sp>
        <p:nvSpPr>
          <p:cNvPr id="10" name="TextBox 9"/>
          <p:cNvSpPr txBox="1"/>
          <p:nvPr/>
        </p:nvSpPr>
        <p:spPr>
          <a:xfrm>
            <a:off x="7812360" y="3284984"/>
            <a:ext cx="1331640" cy="369332"/>
          </a:xfrm>
          <a:prstGeom prst="rect">
            <a:avLst/>
          </a:prstGeom>
          <a:noFill/>
        </p:spPr>
        <p:txBody>
          <a:bodyPr wrap="square" rtlCol="0">
            <a:spAutoFit/>
          </a:bodyPr>
          <a:lstStyle/>
          <a:p>
            <a:r>
              <a:rPr lang="zh-CN" altLang="en-US" dirty="0" smtClean="0">
                <a:solidFill>
                  <a:srgbClr val="FF0000"/>
                </a:solidFill>
              </a:rPr>
              <a:t>性能预估</a:t>
            </a:r>
            <a:endParaRPr lang="en-US" altLang="zh-CN" dirty="0" smtClean="0">
              <a:solidFill>
                <a:srgbClr val="FF0000"/>
              </a:solidFill>
            </a:endParaRPr>
          </a:p>
        </p:txBody>
      </p:sp>
      <p:sp>
        <p:nvSpPr>
          <p:cNvPr id="11" name="TextBox 10"/>
          <p:cNvSpPr txBox="1"/>
          <p:nvPr/>
        </p:nvSpPr>
        <p:spPr>
          <a:xfrm>
            <a:off x="8028384" y="5445224"/>
            <a:ext cx="1331640" cy="369332"/>
          </a:xfrm>
          <a:prstGeom prst="rect">
            <a:avLst/>
          </a:prstGeom>
          <a:noFill/>
        </p:spPr>
        <p:txBody>
          <a:bodyPr wrap="square" rtlCol="0">
            <a:spAutoFit/>
          </a:bodyPr>
          <a:lstStyle/>
          <a:p>
            <a:r>
              <a:rPr lang="zh-CN" altLang="en-US" dirty="0" smtClean="0">
                <a:solidFill>
                  <a:srgbClr val="FF0000"/>
                </a:solidFill>
              </a:rPr>
              <a:t>数据</a:t>
            </a:r>
            <a:r>
              <a:rPr lang="zh-CN" altLang="en-US" dirty="0" smtClean="0">
                <a:solidFill>
                  <a:srgbClr val="FF0000"/>
                </a:solidFill>
              </a:rPr>
              <a:t>反标</a:t>
            </a:r>
            <a:endParaRPr lang="en-US" altLang="zh-CN" dirty="0" smtClean="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arker Felt" charset="0"/>
              </a:rPr>
              <a:t>在架构级的性能</a:t>
            </a:r>
            <a:r>
              <a:rPr lang="zh-CN" altLang="en-US" dirty="0" smtClean="0">
                <a:sym typeface="Marker Felt" charset="0"/>
              </a:rPr>
              <a:t>估算</a:t>
            </a:r>
            <a:endParaRPr lang="zh-CN" altLang="en-US" dirty="0"/>
          </a:p>
        </p:txBody>
      </p:sp>
      <p:sp>
        <p:nvSpPr>
          <p:cNvPr id="3" name="内容占位符 2"/>
          <p:cNvSpPr>
            <a:spLocks noGrp="1"/>
          </p:cNvSpPr>
          <p:nvPr>
            <p:ph sz="quarter" idx="4294967295"/>
          </p:nvPr>
        </p:nvSpPr>
        <p:spPr>
          <a:xfrm>
            <a:off x="0" y="692696"/>
            <a:ext cx="9144000" cy="5760640"/>
          </a:xfrm>
          <a:prstGeom prst="rect">
            <a:avLst/>
          </a:prstGeom>
        </p:spPr>
        <p:txBody>
          <a:bodyPr lIns="82296" tIns="41148" rIns="82296" bIns="41148"/>
          <a:lstStyle/>
          <a:p>
            <a:r>
              <a:rPr lang="zh-CN" altLang="en-US" sz="2000" dirty="0" smtClean="0">
                <a:latin typeface="Marker Felt" charset="0"/>
                <a:ea typeface="宋体" pitchFamily="2" charset="-122"/>
                <a:sym typeface="Marker Felt" charset="0"/>
              </a:rPr>
              <a:t>在门级，</a:t>
            </a:r>
            <a:r>
              <a:rPr lang="zh-CN" altLang="en-US" sz="1600" dirty="0" smtClean="0">
                <a:latin typeface="Marker Felt" charset="0"/>
                <a:ea typeface="宋体" pitchFamily="2" charset="-122"/>
                <a:sym typeface="Marker Felt" charset="0"/>
              </a:rPr>
              <a:t>关键路径可以简化的看成由寄存器输出到寄存器输入延时最长的路径</a:t>
            </a:r>
            <a:endParaRPr lang="en-US" altLang="zh-CN" sz="16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经过的门越多，可能越关键</a:t>
            </a:r>
            <a:endParaRPr lang="en-US" altLang="zh-CN" sz="14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驱动的门越多（扇出），可能越关键</a:t>
            </a:r>
            <a:endParaRPr lang="en-US" altLang="zh-CN" sz="14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驱动的线越长，可能越关键（线延迟在深亚微米工业下已能超过门延迟）</a:t>
            </a:r>
            <a:endParaRPr lang="en-US" altLang="zh-CN" sz="14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时钟漂移越大，可能越关键</a:t>
            </a:r>
            <a:endParaRPr lang="en-US" altLang="zh-CN" sz="14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优化组合逻辑的关键路径上延迟是</a:t>
            </a:r>
            <a:r>
              <a:rPr lang="en-US" altLang="zh-CN" sz="1400" dirty="0" smtClean="0">
                <a:latin typeface="Marker Felt" charset="0"/>
                <a:ea typeface="宋体" pitchFamily="2" charset="-122"/>
                <a:sym typeface="Marker Felt" charset="0"/>
              </a:rPr>
              <a:t>VLSI</a:t>
            </a:r>
            <a:r>
              <a:rPr lang="zh-CN" altLang="en-US" sz="1400" dirty="0" smtClean="0">
                <a:latin typeface="Marker Felt" charset="0"/>
                <a:ea typeface="宋体" pitchFamily="2" charset="-122"/>
                <a:sym typeface="Marker Felt" charset="0"/>
              </a:rPr>
              <a:t>常用的设计手段</a:t>
            </a:r>
            <a:endParaRPr lang="en-US" altLang="zh-CN" sz="1400" dirty="0" smtClean="0">
              <a:latin typeface="Marker Felt" charset="0"/>
              <a:ea typeface="宋体" pitchFamily="2" charset="-122"/>
              <a:sym typeface="Marker Felt" charset="0"/>
            </a:endParaRPr>
          </a:p>
          <a:p>
            <a:r>
              <a:rPr lang="zh-CN" altLang="en-US" sz="1800" dirty="0" smtClean="0">
                <a:latin typeface="Marker Felt" charset="0"/>
                <a:ea typeface="宋体" pitchFamily="2" charset="-122"/>
                <a:sym typeface="Marker Felt" charset="0"/>
              </a:rPr>
              <a:t>在</a:t>
            </a:r>
            <a:r>
              <a:rPr lang="en-US" altLang="zh-CN" sz="1800" dirty="0" smtClean="0">
                <a:latin typeface="Marker Felt" charset="0"/>
                <a:ea typeface="宋体" pitchFamily="2" charset="-122"/>
                <a:sym typeface="Marker Felt" charset="0"/>
              </a:rPr>
              <a:t>RTL</a:t>
            </a:r>
            <a:r>
              <a:rPr lang="zh-CN" altLang="en-US" sz="1800" dirty="0" smtClean="0">
                <a:latin typeface="Marker Felt" charset="0"/>
                <a:ea typeface="宋体" pitchFamily="2" charset="-122"/>
                <a:sym typeface="Marker Felt" charset="0"/>
              </a:rPr>
              <a:t>级以上，关键路径</a:t>
            </a:r>
            <a:endParaRPr lang="en-US" altLang="zh-CN" sz="18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计算越复杂，可能越关键</a:t>
            </a:r>
            <a:endParaRPr lang="en-US" altLang="zh-CN" sz="1400" dirty="0" smtClean="0">
              <a:latin typeface="Marker Felt" charset="0"/>
              <a:ea typeface="宋体" pitchFamily="2" charset="-122"/>
              <a:sym typeface="Marker Felt" charset="0"/>
            </a:endParaRPr>
          </a:p>
          <a:p>
            <a:pPr lvl="1"/>
            <a:r>
              <a:rPr lang="zh-CN" altLang="en-US" sz="1400" dirty="0" smtClean="0">
                <a:latin typeface="Marker Felt" charset="0"/>
                <a:ea typeface="宋体" pitchFamily="2" charset="-122"/>
                <a:sym typeface="Marker Felt" charset="0"/>
              </a:rPr>
              <a:t>计算级联越多，可能越关键</a:t>
            </a:r>
            <a:endParaRPr lang="en-US" altLang="zh-CN" sz="1400" dirty="0" smtClean="0">
              <a:latin typeface="Marker Felt" charset="0"/>
              <a:ea typeface="宋体" pitchFamily="2" charset="-122"/>
              <a:sym typeface="Marker Felt" charset="0"/>
            </a:endParaRPr>
          </a:p>
          <a:p>
            <a:pPr lvl="1"/>
            <a:r>
              <a:rPr lang="zh-CN" altLang="en-US" sz="1400" dirty="0" smtClean="0">
                <a:solidFill>
                  <a:schemeClr val="accent2"/>
                </a:solidFill>
                <a:latin typeface="Marker Felt" charset="0"/>
                <a:ea typeface="宋体" pitchFamily="2" charset="-122"/>
                <a:sym typeface="Marker Felt" charset="0"/>
              </a:rPr>
              <a:t>对于访存操作，</a:t>
            </a:r>
            <a:r>
              <a:rPr lang="en-US" altLang="zh-CN" sz="1400" dirty="0" smtClean="0">
                <a:solidFill>
                  <a:schemeClr val="accent2"/>
                </a:solidFill>
                <a:latin typeface="Marker Felt" charset="0"/>
                <a:ea typeface="宋体" pitchFamily="2" charset="-122"/>
                <a:sym typeface="Marker Felt" charset="0"/>
              </a:rPr>
              <a:t>Memory</a:t>
            </a:r>
            <a:r>
              <a:rPr lang="zh-CN" altLang="en-US" sz="1400" dirty="0" smtClean="0">
                <a:solidFill>
                  <a:schemeClr val="accent2"/>
                </a:solidFill>
                <a:latin typeface="Marker Felt" charset="0"/>
                <a:ea typeface="宋体" pitchFamily="2" charset="-122"/>
                <a:sym typeface="Marker Felt" charset="0"/>
              </a:rPr>
              <a:t>的</a:t>
            </a:r>
            <a:r>
              <a:rPr lang="en-US" altLang="zh-CN" sz="1400" dirty="0" smtClean="0">
                <a:solidFill>
                  <a:schemeClr val="accent2"/>
                </a:solidFill>
                <a:latin typeface="Marker Felt" charset="0"/>
                <a:ea typeface="宋体" pitchFamily="2" charset="-122"/>
                <a:sym typeface="Marker Felt" charset="0"/>
              </a:rPr>
              <a:t>Port</a:t>
            </a:r>
            <a:r>
              <a:rPr lang="zh-CN" altLang="en-US" sz="1400" dirty="0" smtClean="0">
                <a:solidFill>
                  <a:schemeClr val="accent2"/>
                </a:solidFill>
                <a:latin typeface="Marker Felt" charset="0"/>
                <a:ea typeface="宋体" pitchFamily="2" charset="-122"/>
                <a:sym typeface="Marker Felt" charset="0"/>
              </a:rPr>
              <a:t>越多，</a:t>
            </a:r>
            <a:r>
              <a:rPr lang="en-US" altLang="zh-CN" sz="1400" dirty="0" smtClean="0">
                <a:solidFill>
                  <a:schemeClr val="accent2"/>
                </a:solidFill>
                <a:latin typeface="Marker Felt" charset="0"/>
                <a:ea typeface="宋体" pitchFamily="2" charset="-122"/>
                <a:sym typeface="Marker Felt" charset="0"/>
              </a:rPr>
              <a:t>Entry</a:t>
            </a:r>
            <a:r>
              <a:rPr lang="zh-CN" altLang="en-US" sz="1400" dirty="0" smtClean="0">
                <a:solidFill>
                  <a:schemeClr val="accent2"/>
                </a:solidFill>
                <a:latin typeface="Marker Felt" charset="0"/>
                <a:ea typeface="宋体" pitchFamily="2" charset="-122"/>
                <a:sym typeface="Marker Felt" charset="0"/>
              </a:rPr>
              <a:t>数越多越可能关键。</a:t>
            </a:r>
            <a:endParaRPr lang="en-US" altLang="zh-CN" sz="1400" dirty="0" smtClean="0">
              <a:solidFill>
                <a:schemeClr val="accent2"/>
              </a:solidFill>
              <a:latin typeface="Marker Felt" charset="0"/>
              <a:ea typeface="宋体" pitchFamily="2" charset="-122"/>
              <a:sym typeface="Marker Felt" charset="0"/>
            </a:endParaRPr>
          </a:p>
          <a:p>
            <a:pPr lvl="1"/>
            <a:endParaRPr lang="zh-CN" altLang="en-US" sz="1600" dirty="0">
              <a:solidFill>
                <a:schemeClr val="accent2"/>
              </a:solidFill>
            </a:endParaRPr>
          </a:p>
        </p:txBody>
      </p:sp>
      <p:pic>
        <p:nvPicPr>
          <p:cNvPr id="5" name="Picture 13"/>
          <p:cNvPicPr>
            <a:picLocks noChangeAspect="1" noChangeArrowheads="1"/>
          </p:cNvPicPr>
          <p:nvPr/>
        </p:nvPicPr>
        <p:blipFill>
          <a:blip r:embed="rId2" cstate="print"/>
          <a:srcRect/>
          <a:stretch>
            <a:fillRect/>
          </a:stretch>
        </p:blipFill>
        <p:spPr bwMode="auto">
          <a:xfrm>
            <a:off x="4572000" y="5085184"/>
            <a:ext cx="4320480" cy="1129935"/>
          </a:xfrm>
          <a:prstGeom prst="rect">
            <a:avLst/>
          </a:prstGeom>
          <a:noFill/>
          <a:ln w="25400" cap="flat">
            <a:noFill/>
            <a:miter lim="800000"/>
            <a:headEnd/>
            <a:tailEnd/>
          </a:ln>
        </p:spPr>
      </p:pic>
      <p:grpSp>
        <p:nvGrpSpPr>
          <p:cNvPr id="4" name="组合 31"/>
          <p:cNvGrpSpPr/>
          <p:nvPr/>
        </p:nvGrpSpPr>
        <p:grpSpPr>
          <a:xfrm>
            <a:off x="395536" y="4221088"/>
            <a:ext cx="3600400" cy="2166283"/>
            <a:chOff x="330200" y="898338"/>
            <a:chExt cx="5130800" cy="3366386"/>
          </a:xfrm>
        </p:grpSpPr>
        <p:pic>
          <p:nvPicPr>
            <p:cNvPr id="22" name="Picture 6"/>
            <p:cNvPicPr>
              <a:picLocks noChangeArrowheads="1"/>
            </p:cNvPicPr>
            <p:nvPr/>
          </p:nvPicPr>
          <p:blipFill>
            <a:blip r:embed="rId3" cstate="print"/>
            <a:srcRect/>
            <a:stretch>
              <a:fillRect/>
            </a:stretch>
          </p:blipFill>
          <p:spPr bwMode="auto">
            <a:xfrm>
              <a:off x="330200" y="2461700"/>
              <a:ext cx="5130800" cy="1803024"/>
            </a:xfrm>
            <a:prstGeom prst="rect">
              <a:avLst/>
            </a:prstGeom>
            <a:noFill/>
            <a:ln w="12700" cap="flat">
              <a:noFill/>
              <a:miter lim="800000"/>
              <a:headEnd/>
              <a:tailEnd/>
            </a:ln>
          </p:spPr>
        </p:pic>
        <p:grpSp>
          <p:nvGrpSpPr>
            <p:cNvPr id="6" name="Group 35"/>
            <p:cNvGrpSpPr>
              <a:grpSpLocks/>
            </p:cNvGrpSpPr>
            <p:nvPr/>
          </p:nvGrpSpPr>
          <p:grpSpPr bwMode="auto">
            <a:xfrm>
              <a:off x="766764" y="1384012"/>
              <a:ext cx="4560186" cy="2629940"/>
              <a:chOff x="0" y="0"/>
              <a:chExt cx="2872" cy="1656"/>
            </a:xfrm>
          </p:grpSpPr>
          <p:pic>
            <p:nvPicPr>
              <p:cNvPr id="26" name="Picture 33"/>
              <p:cNvPicPr>
                <a:picLocks noChangeArrowheads="1"/>
              </p:cNvPicPr>
              <p:nvPr/>
            </p:nvPicPr>
            <p:blipFill>
              <a:blip r:embed="rId4" cstate="print"/>
              <a:srcRect/>
              <a:stretch>
                <a:fillRect/>
              </a:stretch>
            </p:blipFill>
            <p:spPr bwMode="auto">
              <a:xfrm>
                <a:off x="0" y="0"/>
                <a:ext cx="2872" cy="1656"/>
              </a:xfrm>
              <a:prstGeom prst="rect">
                <a:avLst/>
              </a:prstGeom>
              <a:noFill/>
              <a:ln w="12700" cap="flat">
                <a:noFill/>
                <a:miter lim="800000"/>
                <a:headEnd/>
                <a:tailEnd/>
              </a:ln>
            </p:spPr>
          </p:pic>
          <p:sp>
            <p:nvSpPr>
              <p:cNvPr id="27" name="AutoShape 34"/>
              <p:cNvSpPr>
                <a:spLocks/>
              </p:cNvSpPr>
              <p:nvPr/>
            </p:nvSpPr>
            <p:spPr bwMode="auto">
              <a:xfrm rot="5482071">
                <a:off x="811" y="397"/>
                <a:ext cx="256" cy="256"/>
              </a:xfrm>
              <a:prstGeom prst="triangle">
                <a:avLst>
                  <a:gd name="adj" fmla="val 50000"/>
                </a:avLst>
              </a:prstGeom>
              <a:solidFill>
                <a:schemeClr val="accent1"/>
              </a:solidFill>
              <a:ln w="12700" cap="flat">
                <a:noFill/>
                <a:miter lim="800000"/>
                <a:headEnd type="none" w="med" len="med"/>
                <a:tailEnd type="none" w="med" len="med"/>
              </a:ln>
            </p:spPr>
            <p:txBody>
              <a:bodyPr lIns="0" tIns="0" rIns="0" bIns="0"/>
              <a:lstStyle/>
              <a:p>
                <a:pPr>
                  <a:buNone/>
                </a:pPr>
                <a:endParaRPr lang="zh-CN" altLang="en-US"/>
              </a:p>
            </p:txBody>
          </p:sp>
        </p:grpSp>
        <p:grpSp>
          <p:nvGrpSpPr>
            <p:cNvPr id="7" name="Group 39"/>
            <p:cNvGrpSpPr>
              <a:grpSpLocks/>
            </p:cNvGrpSpPr>
            <p:nvPr/>
          </p:nvGrpSpPr>
          <p:grpSpPr bwMode="auto">
            <a:xfrm>
              <a:off x="381001" y="898338"/>
              <a:ext cx="2836863" cy="1225295"/>
              <a:chOff x="0" y="0"/>
              <a:chExt cx="1786" cy="771"/>
            </a:xfrm>
          </p:grpSpPr>
          <p:pic>
            <p:nvPicPr>
              <p:cNvPr id="29" name="Picture 36"/>
              <p:cNvPicPr>
                <a:picLocks noChangeArrowheads="1"/>
              </p:cNvPicPr>
              <p:nvPr/>
            </p:nvPicPr>
            <p:blipFill>
              <a:blip r:embed="rId5" cstate="print"/>
              <a:srcRect/>
              <a:stretch>
                <a:fillRect/>
              </a:stretch>
            </p:blipFill>
            <p:spPr bwMode="auto">
              <a:xfrm>
                <a:off x="0" y="0"/>
                <a:ext cx="1792" cy="776"/>
              </a:xfrm>
              <a:prstGeom prst="rect">
                <a:avLst/>
              </a:prstGeom>
              <a:noFill/>
              <a:ln w="12700" cap="flat">
                <a:noFill/>
                <a:miter lim="800000"/>
                <a:headEnd/>
                <a:tailEnd/>
              </a:ln>
            </p:spPr>
          </p:pic>
          <p:sp>
            <p:nvSpPr>
              <p:cNvPr id="30" name="AutoShape 37"/>
              <p:cNvSpPr>
                <a:spLocks/>
              </p:cNvSpPr>
              <p:nvPr/>
            </p:nvSpPr>
            <p:spPr bwMode="auto">
              <a:xfrm rot="5482071">
                <a:off x="1058" y="100"/>
                <a:ext cx="256" cy="256"/>
              </a:xfrm>
              <a:prstGeom prst="triangle">
                <a:avLst>
                  <a:gd name="adj" fmla="val 50000"/>
                </a:avLst>
              </a:prstGeom>
              <a:solidFill>
                <a:schemeClr val="accent1"/>
              </a:solidFill>
              <a:ln w="12700" cap="flat">
                <a:noFill/>
                <a:miter lim="800000"/>
                <a:headEnd type="none" w="med" len="med"/>
                <a:tailEnd type="none" w="med" len="med"/>
              </a:ln>
            </p:spPr>
            <p:txBody>
              <a:bodyPr lIns="0" tIns="0" rIns="0" bIns="0"/>
              <a:lstStyle/>
              <a:p>
                <a:pPr>
                  <a:buNone/>
                </a:pPr>
                <a:endParaRPr lang="zh-CN" altLang="en-US"/>
              </a:p>
            </p:txBody>
          </p:sp>
          <p:sp>
            <p:nvSpPr>
              <p:cNvPr id="31" name="AutoShape 38"/>
              <p:cNvSpPr>
                <a:spLocks/>
              </p:cNvSpPr>
              <p:nvPr/>
            </p:nvSpPr>
            <p:spPr bwMode="auto">
              <a:xfrm rot="5482071">
                <a:off x="378" y="412"/>
                <a:ext cx="256" cy="256"/>
              </a:xfrm>
              <a:prstGeom prst="triangle">
                <a:avLst>
                  <a:gd name="adj" fmla="val 50000"/>
                </a:avLst>
              </a:prstGeom>
              <a:solidFill>
                <a:schemeClr val="accent1"/>
              </a:solidFill>
              <a:ln w="12700" cap="flat">
                <a:noFill/>
                <a:miter lim="800000"/>
                <a:headEnd type="none" w="med" len="med"/>
                <a:tailEnd type="none" w="med" len="med"/>
              </a:ln>
            </p:spPr>
            <p:txBody>
              <a:bodyPr lIns="0" tIns="0" rIns="0" bIns="0"/>
              <a:lstStyle/>
              <a:p>
                <a:pPr>
                  <a:buNone/>
                </a:pPr>
                <a:endParaRPr lang="zh-CN" altLang="en-US"/>
              </a:p>
            </p:txBody>
          </p:sp>
        </p:grpSp>
      </p:grpSp>
      <p:pic>
        <p:nvPicPr>
          <p:cNvPr id="33" name="Picture 2"/>
          <p:cNvPicPr>
            <a:picLocks noChangeAspect="1" noChangeArrowheads="1"/>
          </p:cNvPicPr>
          <p:nvPr/>
        </p:nvPicPr>
        <p:blipFill>
          <a:blip r:embed="rId6" cstate="print"/>
          <a:srcRect/>
          <a:stretch>
            <a:fillRect/>
          </a:stretch>
        </p:blipFill>
        <p:spPr bwMode="auto">
          <a:xfrm>
            <a:off x="4644008" y="3649311"/>
            <a:ext cx="3384376" cy="1220728"/>
          </a:xfrm>
          <a:prstGeom prst="rect">
            <a:avLst/>
          </a:prstGeom>
          <a:noFill/>
          <a:ln w="25400" cap="flat">
            <a:noFill/>
            <a:miter lim="800000"/>
            <a:headEnd/>
            <a:tailEnd/>
          </a:ln>
        </p:spPr>
      </p:pic>
      <p:grpSp>
        <p:nvGrpSpPr>
          <p:cNvPr id="8" name="Group 30"/>
          <p:cNvGrpSpPr>
            <a:grpSpLocks/>
          </p:cNvGrpSpPr>
          <p:nvPr/>
        </p:nvGrpSpPr>
        <p:grpSpPr bwMode="auto">
          <a:xfrm>
            <a:off x="0" y="6046470"/>
            <a:ext cx="9721215" cy="811530"/>
            <a:chOff x="0" y="0"/>
            <a:chExt cx="6804" cy="568"/>
          </a:xfrm>
        </p:grpSpPr>
        <p:grpSp>
          <p:nvGrpSpPr>
            <p:cNvPr id="9" name="Group 27"/>
            <p:cNvGrpSpPr>
              <a:grpSpLocks/>
            </p:cNvGrpSpPr>
            <p:nvPr/>
          </p:nvGrpSpPr>
          <p:grpSpPr bwMode="auto">
            <a:xfrm>
              <a:off x="1395" y="103"/>
              <a:ext cx="1765" cy="393"/>
              <a:chOff x="0" y="0"/>
              <a:chExt cx="1765" cy="392"/>
            </a:xfrm>
          </p:grpSpPr>
          <p:grpSp>
            <p:nvGrpSpPr>
              <p:cNvPr id="10" name="Group 9"/>
              <p:cNvGrpSpPr>
                <a:grpSpLocks/>
              </p:cNvGrpSpPr>
              <p:nvPr/>
            </p:nvGrpSpPr>
            <p:grpSpPr bwMode="auto">
              <a:xfrm>
                <a:off x="0" y="158"/>
                <a:ext cx="229" cy="234"/>
                <a:chOff x="0" y="0"/>
                <a:chExt cx="229" cy="234"/>
              </a:xfrm>
            </p:grpSpPr>
            <p:sp>
              <p:nvSpPr>
                <p:cNvPr id="44" name="AutoShape 7"/>
                <p:cNvSpPr>
                  <a:spLocks/>
                </p:cNvSpPr>
                <p:nvPr/>
              </p:nvSpPr>
              <p:spPr bwMode="auto">
                <a:xfrm rot="5400000">
                  <a:off x="-31" y="31"/>
                  <a:ext cx="234" cy="172"/>
                </a:xfrm>
                <a:prstGeom prst="triangle">
                  <a:avLst>
                    <a:gd name="adj" fmla="val 50000"/>
                  </a:avLst>
                </a:prstGeom>
                <a:noFill/>
                <a:ln w="12700" cap="flat">
                  <a:solidFill>
                    <a:schemeClr val="tx1"/>
                  </a:solidFill>
                  <a:prstDash val="solid"/>
                  <a:miter lim="800000"/>
                  <a:headEnd type="none" w="med" len="med"/>
                  <a:tailEnd type="none" w="med" len="med"/>
                </a:ln>
              </p:spPr>
              <p:txBody>
                <a:bodyPr lIns="0" tIns="0" rIns="0" bIns="0"/>
                <a:lstStyle/>
                <a:p>
                  <a:pPr>
                    <a:buNone/>
                  </a:pPr>
                  <a:endParaRPr lang="zh-CN" altLang="en-US"/>
                </a:p>
              </p:txBody>
            </p:sp>
            <p:sp>
              <p:nvSpPr>
                <p:cNvPr id="45" name="AutoShape 8"/>
                <p:cNvSpPr>
                  <a:spLocks/>
                </p:cNvSpPr>
                <p:nvPr/>
              </p:nvSpPr>
              <p:spPr bwMode="auto">
                <a:xfrm flipH="1">
                  <a:off x="165" y="81"/>
                  <a:ext cx="64" cy="68"/>
                </a:xfrm>
                <a:custGeom>
                  <a:avLst/>
                  <a:gdLst>
                    <a:gd name="T0" fmla="+- 0 10800 961"/>
                    <a:gd name="T1" fmla="*/ T0 w 19678"/>
                    <a:gd name="T2" fmla="+- 0 10800 961"/>
                    <a:gd name="T3" fmla="*/ 10800 h 19679"/>
                  </a:gdLst>
                  <a:ahLst/>
                  <a:cxnLst>
                    <a:cxn ang="0">
                      <a:pos x="T1" y="T3"/>
                    </a:cxn>
                  </a:cxnLst>
                  <a:rect l="0" t="0" r="r" b="b"/>
                  <a:pathLst>
                    <a:path w="19678"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grpSp>
            <p:nvGrpSpPr>
              <p:cNvPr id="11" name="Group 12"/>
              <p:cNvGrpSpPr>
                <a:grpSpLocks/>
              </p:cNvGrpSpPr>
              <p:nvPr/>
            </p:nvGrpSpPr>
            <p:grpSpPr bwMode="auto">
              <a:xfrm>
                <a:off x="461" y="0"/>
                <a:ext cx="232" cy="228"/>
                <a:chOff x="0" y="0"/>
                <a:chExt cx="232" cy="228"/>
              </a:xfrm>
            </p:grpSpPr>
            <p:sp>
              <p:nvSpPr>
                <p:cNvPr id="42" name="AutoShape 10"/>
                <p:cNvSpPr>
                  <a:spLocks/>
                </p:cNvSpPr>
                <p:nvPr/>
              </p:nvSpPr>
              <p:spPr bwMode="auto">
                <a:xfrm>
                  <a:off x="0" y="56"/>
                  <a:ext cx="232" cy="172"/>
                </a:xfrm>
                <a:prstGeom prst="triangle">
                  <a:avLst>
                    <a:gd name="adj" fmla="val 50000"/>
                  </a:avLst>
                </a:prstGeom>
                <a:noFill/>
                <a:ln w="12700" cap="flat">
                  <a:solidFill>
                    <a:schemeClr val="tx1"/>
                  </a:solidFill>
                  <a:prstDash val="solid"/>
                  <a:miter lim="800000"/>
                  <a:headEnd type="none" w="med" len="med"/>
                  <a:tailEnd type="none" w="med" len="med"/>
                </a:ln>
              </p:spPr>
              <p:txBody>
                <a:bodyPr lIns="0" tIns="0" rIns="0" bIns="0"/>
                <a:lstStyle/>
                <a:p>
                  <a:pPr>
                    <a:buNone/>
                  </a:pPr>
                  <a:endParaRPr lang="zh-CN" altLang="en-US"/>
                </a:p>
              </p:txBody>
            </p:sp>
            <p:sp>
              <p:nvSpPr>
                <p:cNvPr id="43" name="AutoShape 11"/>
                <p:cNvSpPr>
                  <a:spLocks/>
                </p:cNvSpPr>
                <p:nvPr/>
              </p:nvSpPr>
              <p:spPr bwMode="auto">
                <a:xfrm rot="16200000" flipH="1">
                  <a:off x="89" y="-1"/>
                  <a:ext cx="64" cy="66"/>
                </a:xfrm>
                <a:custGeom>
                  <a:avLst/>
                  <a:gdLst>
                    <a:gd name="T0" fmla="+- 0 10800 961"/>
                    <a:gd name="T1" fmla="*/ T0 w 19679"/>
                    <a:gd name="T2" fmla="+- 0 10800 961"/>
                    <a:gd name="T3" fmla="*/ 10800 h 19678"/>
                  </a:gdLst>
                  <a:ahLst/>
                  <a:cxnLst>
                    <a:cxn ang="0">
                      <a:pos x="T1" y="T3"/>
                    </a:cxn>
                  </a:cxnLst>
                  <a:rect l="0" t="0" r="r" b="b"/>
                  <a:pathLst>
                    <a:path w="19679"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grpSp>
            <p:nvGrpSpPr>
              <p:cNvPr id="12" name="Group 15"/>
              <p:cNvGrpSpPr>
                <a:grpSpLocks/>
              </p:cNvGrpSpPr>
              <p:nvPr/>
            </p:nvGrpSpPr>
            <p:grpSpPr bwMode="auto">
              <a:xfrm>
                <a:off x="821" y="0"/>
                <a:ext cx="232" cy="228"/>
                <a:chOff x="0" y="0"/>
                <a:chExt cx="232" cy="228"/>
              </a:xfrm>
            </p:grpSpPr>
            <p:sp>
              <p:nvSpPr>
                <p:cNvPr id="40" name="AutoShape 13"/>
                <p:cNvSpPr>
                  <a:spLocks/>
                </p:cNvSpPr>
                <p:nvPr/>
              </p:nvSpPr>
              <p:spPr bwMode="auto">
                <a:xfrm>
                  <a:off x="0" y="56"/>
                  <a:ext cx="232" cy="172"/>
                </a:xfrm>
                <a:prstGeom prst="triangle">
                  <a:avLst>
                    <a:gd name="adj" fmla="val 50000"/>
                  </a:avLst>
                </a:prstGeom>
                <a:noFill/>
                <a:ln w="12700" cap="flat">
                  <a:solidFill>
                    <a:schemeClr val="tx1"/>
                  </a:solidFill>
                  <a:prstDash val="solid"/>
                  <a:miter lim="800000"/>
                  <a:headEnd type="none" w="med" len="med"/>
                  <a:tailEnd type="none" w="med" len="med"/>
                </a:ln>
              </p:spPr>
              <p:txBody>
                <a:bodyPr lIns="0" tIns="0" rIns="0" bIns="0"/>
                <a:lstStyle/>
                <a:p>
                  <a:pPr>
                    <a:buNone/>
                  </a:pPr>
                  <a:endParaRPr lang="zh-CN" altLang="en-US"/>
                </a:p>
              </p:txBody>
            </p:sp>
            <p:sp>
              <p:nvSpPr>
                <p:cNvPr id="41" name="AutoShape 14"/>
                <p:cNvSpPr>
                  <a:spLocks/>
                </p:cNvSpPr>
                <p:nvPr/>
              </p:nvSpPr>
              <p:spPr bwMode="auto">
                <a:xfrm rot="16200000" flipH="1">
                  <a:off x="89" y="-1"/>
                  <a:ext cx="64" cy="66"/>
                </a:xfrm>
                <a:custGeom>
                  <a:avLst/>
                  <a:gdLst>
                    <a:gd name="T0" fmla="+- 0 10800 961"/>
                    <a:gd name="T1" fmla="*/ T0 w 19679"/>
                    <a:gd name="T2" fmla="+- 0 10800 961"/>
                    <a:gd name="T3" fmla="*/ 10800 h 19678"/>
                  </a:gdLst>
                  <a:ahLst/>
                  <a:cxnLst>
                    <a:cxn ang="0">
                      <a:pos x="T1" y="T3"/>
                    </a:cxn>
                  </a:cxnLst>
                  <a:rect l="0" t="0" r="r" b="b"/>
                  <a:pathLst>
                    <a:path w="19679"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grpSp>
            <p:nvGrpSpPr>
              <p:cNvPr id="13" name="Group 18"/>
              <p:cNvGrpSpPr>
                <a:grpSpLocks/>
              </p:cNvGrpSpPr>
              <p:nvPr/>
            </p:nvGrpSpPr>
            <p:grpSpPr bwMode="auto">
              <a:xfrm>
                <a:off x="1205" y="0"/>
                <a:ext cx="232" cy="228"/>
                <a:chOff x="0" y="0"/>
                <a:chExt cx="232" cy="228"/>
              </a:xfrm>
            </p:grpSpPr>
            <p:sp>
              <p:nvSpPr>
                <p:cNvPr id="38" name="AutoShape 16"/>
                <p:cNvSpPr>
                  <a:spLocks/>
                </p:cNvSpPr>
                <p:nvPr/>
              </p:nvSpPr>
              <p:spPr bwMode="auto">
                <a:xfrm>
                  <a:off x="0" y="56"/>
                  <a:ext cx="232" cy="172"/>
                </a:xfrm>
                <a:prstGeom prst="triangle">
                  <a:avLst>
                    <a:gd name="adj" fmla="val 50000"/>
                  </a:avLst>
                </a:prstGeom>
                <a:noFill/>
                <a:ln w="12700" cap="flat">
                  <a:solidFill>
                    <a:schemeClr val="tx1"/>
                  </a:solidFill>
                  <a:prstDash val="solid"/>
                  <a:miter lim="800000"/>
                  <a:headEnd type="none" w="med" len="med"/>
                  <a:tailEnd type="none" w="med" len="med"/>
                </a:ln>
              </p:spPr>
              <p:txBody>
                <a:bodyPr lIns="0" tIns="0" rIns="0" bIns="0"/>
                <a:lstStyle/>
                <a:p>
                  <a:pPr>
                    <a:buNone/>
                  </a:pPr>
                  <a:endParaRPr lang="zh-CN" altLang="en-US"/>
                </a:p>
              </p:txBody>
            </p:sp>
            <p:sp>
              <p:nvSpPr>
                <p:cNvPr id="39" name="AutoShape 17"/>
                <p:cNvSpPr>
                  <a:spLocks/>
                </p:cNvSpPr>
                <p:nvPr/>
              </p:nvSpPr>
              <p:spPr bwMode="auto">
                <a:xfrm rot="16200000" flipH="1">
                  <a:off x="89" y="-1"/>
                  <a:ext cx="64" cy="66"/>
                </a:xfrm>
                <a:custGeom>
                  <a:avLst/>
                  <a:gdLst>
                    <a:gd name="T0" fmla="+- 0 10800 961"/>
                    <a:gd name="T1" fmla="*/ T0 w 19679"/>
                    <a:gd name="T2" fmla="+- 0 10800 961"/>
                    <a:gd name="T3" fmla="*/ 10800 h 19678"/>
                  </a:gdLst>
                  <a:ahLst/>
                  <a:cxnLst>
                    <a:cxn ang="0">
                      <a:pos x="T1" y="T3"/>
                    </a:cxn>
                  </a:cxnLst>
                  <a:rect l="0" t="0" r="r" b="b"/>
                  <a:pathLst>
                    <a:path w="19679"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grpSp>
            <p:nvGrpSpPr>
              <p:cNvPr id="14" name="Group 21"/>
              <p:cNvGrpSpPr>
                <a:grpSpLocks/>
              </p:cNvGrpSpPr>
              <p:nvPr/>
            </p:nvGrpSpPr>
            <p:grpSpPr bwMode="auto">
              <a:xfrm>
                <a:off x="1533" y="0"/>
                <a:ext cx="232" cy="228"/>
                <a:chOff x="0" y="0"/>
                <a:chExt cx="232" cy="228"/>
              </a:xfrm>
            </p:grpSpPr>
            <p:sp>
              <p:nvSpPr>
                <p:cNvPr id="36" name="AutoShape 19"/>
                <p:cNvSpPr>
                  <a:spLocks/>
                </p:cNvSpPr>
                <p:nvPr/>
              </p:nvSpPr>
              <p:spPr bwMode="auto">
                <a:xfrm>
                  <a:off x="0" y="56"/>
                  <a:ext cx="232" cy="172"/>
                </a:xfrm>
                <a:prstGeom prst="triangle">
                  <a:avLst>
                    <a:gd name="adj" fmla="val 50000"/>
                  </a:avLst>
                </a:prstGeom>
                <a:noFill/>
                <a:ln w="12700" cap="flat">
                  <a:solidFill>
                    <a:schemeClr val="tx1"/>
                  </a:solidFill>
                  <a:prstDash val="solid"/>
                  <a:miter lim="800000"/>
                  <a:headEnd type="none" w="med" len="med"/>
                  <a:tailEnd type="none" w="med" len="med"/>
                </a:ln>
              </p:spPr>
              <p:txBody>
                <a:bodyPr lIns="0" tIns="0" rIns="0" bIns="0"/>
                <a:lstStyle/>
                <a:p>
                  <a:pPr>
                    <a:buNone/>
                  </a:pPr>
                  <a:endParaRPr lang="zh-CN" altLang="en-US"/>
                </a:p>
              </p:txBody>
            </p:sp>
            <p:sp>
              <p:nvSpPr>
                <p:cNvPr id="37" name="AutoShape 20"/>
                <p:cNvSpPr>
                  <a:spLocks/>
                </p:cNvSpPr>
                <p:nvPr/>
              </p:nvSpPr>
              <p:spPr bwMode="auto">
                <a:xfrm rot="16200000" flipH="1">
                  <a:off x="89" y="-1"/>
                  <a:ext cx="64" cy="66"/>
                </a:xfrm>
                <a:custGeom>
                  <a:avLst/>
                  <a:gdLst>
                    <a:gd name="T0" fmla="+- 0 10800 961"/>
                    <a:gd name="T1" fmla="*/ T0 w 19679"/>
                    <a:gd name="T2" fmla="+- 0 10800 961"/>
                    <a:gd name="T3" fmla="*/ 10800 h 19678"/>
                  </a:gdLst>
                  <a:ahLst/>
                  <a:cxnLst>
                    <a:cxn ang="0">
                      <a:pos x="T1" y="T3"/>
                    </a:cxn>
                  </a:cxnLst>
                  <a:rect l="0" t="0" r="r" b="b"/>
                  <a:pathLst>
                    <a:path w="19679" h="19678">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sp>
            <p:nvSpPr>
              <p:cNvPr id="25" name="Line 22"/>
              <p:cNvSpPr>
                <a:spLocks noChangeShapeType="1"/>
              </p:cNvSpPr>
              <p:nvPr/>
            </p:nvSpPr>
            <p:spPr bwMode="auto">
              <a:xfrm>
                <a:off x="229" y="272"/>
                <a:ext cx="1428" cy="1"/>
              </a:xfrm>
              <a:prstGeom prst="line">
                <a:avLst/>
              </a:pr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sp>
            <p:nvSpPr>
              <p:cNvPr id="28" name="Line 23"/>
              <p:cNvSpPr>
                <a:spLocks noChangeShapeType="1"/>
              </p:cNvSpPr>
              <p:nvPr/>
            </p:nvSpPr>
            <p:spPr bwMode="auto">
              <a:xfrm>
                <a:off x="581" y="176"/>
                <a:ext cx="1" cy="104"/>
              </a:xfrm>
              <a:prstGeom prst="line">
                <a:avLst/>
              </a:pr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sp>
            <p:nvSpPr>
              <p:cNvPr id="32" name="Line 24"/>
              <p:cNvSpPr>
                <a:spLocks noChangeShapeType="1"/>
              </p:cNvSpPr>
              <p:nvPr/>
            </p:nvSpPr>
            <p:spPr bwMode="auto">
              <a:xfrm>
                <a:off x="949" y="176"/>
                <a:ext cx="1" cy="104"/>
              </a:xfrm>
              <a:prstGeom prst="line">
                <a:avLst/>
              </a:pr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sp>
            <p:nvSpPr>
              <p:cNvPr id="34" name="Line 25"/>
              <p:cNvSpPr>
                <a:spLocks noChangeShapeType="1"/>
              </p:cNvSpPr>
              <p:nvPr/>
            </p:nvSpPr>
            <p:spPr bwMode="auto">
              <a:xfrm>
                <a:off x="1325" y="176"/>
                <a:ext cx="1" cy="104"/>
              </a:xfrm>
              <a:prstGeom prst="line">
                <a:avLst/>
              </a:pr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sp>
            <p:nvSpPr>
              <p:cNvPr id="35" name="Line 26"/>
              <p:cNvSpPr>
                <a:spLocks noChangeShapeType="1"/>
              </p:cNvSpPr>
              <p:nvPr/>
            </p:nvSpPr>
            <p:spPr bwMode="auto">
              <a:xfrm>
                <a:off x="1653" y="176"/>
                <a:ext cx="1" cy="104"/>
              </a:xfrm>
              <a:prstGeom prst="line">
                <a:avLst/>
              </a:prstGeom>
              <a:noFill/>
              <a:ln w="12700" cap="flat">
                <a:solidFill>
                  <a:schemeClr val="tx1"/>
                </a:solidFill>
                <a:prstDash val="solid"/>
                <a:round/>
                <a:headEnd type="none" w="med" len="med"/>
                <a:tailEnd type="none" w="med" len="med"/>
              </a:ln>
            </p:spPr>
            <p:txBody>
              <a:bodyPr lIns="0" tIns="0" rIns="0" bIns="0"/>
              <a:lstStyle/>
              <a:p>
                <a:pPr>
                  <a:buNone/>
                </a:pPr>
                <a:endParaRPr lang="zh-CN" altLang="en-US"/>
              </a:p>
            </p:txBody>
          </p:sp>
        </p:grpSp>
        <p:sp>
          <p:nvSpPr>
            <p:cNvPr id="17" name="Rectangle 28"/>
            <p:cNvSpPr>
              <a:spLocks/>
            </p:cNvSpPr>
            <p:nvPr/>
          </p:nvSpPr>
          <p:spPr bwMode="auto">
            <a:xfrm>
              <a:off x="3336" y="0"/>
              <a:ext cx="3468" cy="544"/>
            </a:xfrm>
            <a:prstGeom prst="rect">
              <a:avLst/>
            </a:prstGeom>
            <a:noFill/>
            <a:ln w="12700" cap="flat">
              <a:noFill/>
              <a:miter lim="800000"/>
              <a:headEnd type="none" w="med" len="med"/>
              <a:tailEnd type="none" w="med" len="med"/>
            </a:ln>
          </p:spPr>
          <p:txBody>
            <a:bodyPr lIns="0" tIns="0" rIns="0" bIns="0"/>
            <a:lstStyle/>
            <a:p>
              <a:pPr>
                <a:tabLst>
                  <a:tab pos="320040" algn="l"/>
                  <a:tab pos="640080" algn="l"/>
                  <a:tab pos="960120" algn="l"/>
                  <a:tab pos="1280160" algn="l"/>
                  <a:tab pos="1600200" algn="l"/>
                  <a:tab pos="1920240" algn="l"/>
                  <a:tab pos="2240280" algn="l"/>
                  <a:tab pos="2560320" algn="l"/>
                  <a:tab pos="2880360" algn="l"/>
                  <a:tab pos="3200400" algn="l"/>
                  <a:tab pos="3520440" algn="l"/>
                  <a:tab pos="3840480" algn="l"/>
                  <a:tab pos="4310539" algn="l"/>
                  <a:tab pos="320040" algn="l"/>
                  <a:tab pos="640080" algn="l"/>
                  <a:tab pos="960120" algn="l"/>
                  <a:tab pos="1280160" algn="l"/>
                  <a:tab pos="1600200" algn="l"/>
                  <a:tab pos="1920240" algn="l"/>
                  <a:tab pos="2240280" algn="l"/>
                  <a:tab pos="2560320" algn="l"/>
                  <a:tab pos="2880360" algn="l"/>
                  <a:tab pos="3200400" algn="l"/>
                  <a:tab pos="3520440" algn="l"/>
                  <a:tab pos="3840480" algn="l"/>
                  <a:tab pos="4310539" algn="l"/>
                </a:tabLst>
              </a:pPr>
              <a:r>
                <a:rPr lang="en-US" altLang="zh-CN" dirty="0">
                  <a:solidFill>
                    <a:srgbClr val="FF0000"/>
                  </a:solidFill>
                  <a:latin typeface="Marker Felt" charset="0"/>
                  <a:ea typeface="宋体" pitchFamily="2" charset="-122"/>
                  <a:sym typeface="Marker Felt" charset="0"/>
                </a:rPr>
                <a:t>Delay time of an </a:t>
              </a:r>
              <a:r>
                <a:rPr lang="en-US" altLang="zh-CN" dirty="0" smtClean="0">
                  <a:solidFill>
                    <a:srgbClr val="FF0000"/>
                  </a:solidFill>
                  <a:latin typeface="Marker Felt" charset="0"/>
                  <a:ea typeface="宋体" pitchFamily="2" charset="-122"/>
                  <a:sym typeface="Marker Felt" charset="0"/>
                </a:rPr>
                <a:t>inverter driving </a:t>
              </a:r>
              <a:r>
                <a:rPr lang="en-US" altLang="zh-CN" dirty="0">
                  <a:solidFill>
                    <a:srgbClr val="FF0000"/>
                  </a:solidFill>
                  <a:latin typeface="Marker Felt" charset="0"/>
                  <a:ea typeface="宋体" pitchFamily="2" charset="-122"/>
                  <a:sym typeface="Marker Felt" charset="0"/>
                </a:rPr>
                <a:t>4 inverters. </a:t>
              </a:r>
            </a:p>
          </p:txBody>
        </p:sp>
        <p:sp>
          <p:nvSpPr>
            <p:cNvPr id="18" name="Rectangle 29"/>
            <p:cNvSpPr>
              <a:spLocks/>
            </p:cNvSpPr>
            <p:nvPr/>
          </p:nvSpPr>
          <p:spPr bwMode="auto">
            <a:xfrm>
              <a:off x="0" y="24"/>
              <a:ext cx="2701" cy="544"/>
            </a:xfrm>
            <a:prstGeom prst="rect">
              <a:avLst/>
            </a:prstGeom>
            <a:noFill/>
            <a:ln w="12700" cap="flat">
              <a:noFill/>
              <a:miter lim="800000"/>
              <a:headEnd type="none" w="med" len="med"/>
              <a:tailEnd type="none" w="med" len="med"/>
            </a:ln>
          </p:spPr>
          <p:txBody>
            <a:bodyPr lIns="0" tIns="0" rIns="0" bIns="0"/>
            <a:lstStyle/>
            <a:p>
              <a:pPr>
                <a:tabLst>
                  <a:tab pos="320040" algn="l"/>
                  <a:tab pos="640080" algn="l"/>
                  <a:tab pos="960120" algn="l"/>
                  <a:tab pos="1280160" algn="l"/>
                  <a:tab pos="1600200" algn="l"/>
                  <a:tab pos="1920240" algn="l"/>
                  <a:tab pos="2240280" algn="l"/>
                  <a:tab pos="2560320" algn="l"/>
                  <a:tab pos="2880360" algn="l"/>
                  <a:tab pos="3200400" algn="l"/>
                  <a:tab pos="3520440" algn="l"/>
                  <a:tab pos="3840480" algn="l"/>
                  <a:tab pos="4310539" algn="l"/>
                  <a:tab pos="320040" algn="l"/>
                  <a:tab pos="640080" algn="l"/>
                  <a:tab pos="960120" algn="l"/>
                  <a:tab pos="1280160" algn="l"/>
                  <a:tab pos="1600200" algn="l"/>
                  <a:tab pos="1920240" algn="l"/>
                  <a:tab pos="2240280" algn="l"/>
                  <a:tab pos="2560320" algn="l"/>
                  <a:tab pos="2880360" algn="l"/>
                  <a:tab pos="3200400" algn="l"/>
                  <a:tab pos="3520440" algn="l"/>
                  <a:tab pos="3840480" algn="l"/>
                  <a:tab pos="4310539" algn="l"/>
                </a:tabLst>
              </a:pPr>
              <a:r>
                <a:rPr lang="en-US" altLang="zh-CN" dirty="0">
                  <a:solidFill>
                    <a:srgbClr val="FF0000"/>
                  </a:solidFill>
                  <a:latin typeface="Marker Felt" charset="0"/>
                  <a:ea typeface="宋体" pitchFamily="2" charset="-122"/>
                  <a:sym typeface="Marker Felt" charset="0"/>
                </a:rPr>
                <a:t>FO4: </a:t>
              </a:r>
              <a:r>
                <a:rPr lang="en-US" altLang="zh-CN" dirty="0" err="1">
                  <a:solidFill>
                    <a:srgbClr val="FF0000"/>
                  </a:solidFill>
                  <a:latin typeface="Marker Felt" charset="0"/>
                  <a:ea typeface="宋体" pitchFamily="2" charset="-122"/>
                  <a:sym typeface="Marker Felt" charset="0"/>
                </a:rPr>
                <a:t>Fanout</a:t>
              </a:r>
              <a:r>
                <a:rPr lang="en-US" altLang="zh-CN" dirty="0">
                  <a:solidFill>
                    <a:srgbClr val="FF0000"/>
                  </a:solidFill>
                  <a:latin typeface="Marker Felt" charset="0"/>
                  <a:ea typeface="宋体" pitchFamily="2" charset="-122"/>
                  <a:sym typeface="Marker Felt" charset="0"/>
                </a:rPr>
                <a:t> </a:t>
              </a:r>
              <a:r>
                <a:rPr lang="en-US" altLang="zh-CN" dirty="0" smtClean="0">
                  <a:solidFill>
                    <a:srgbClr val="FF0000"/>
                  </a:solidFill>
                  <a:latin typeface="Marker Felt" charset="0"/>
                  <a:ea typeface="宋体" pitchFamily="2" charset="-122"/>
                  <a:sym typeface="Marker Felt" charset="0"/>
                </a:rPr>
                <a:t>of four </a:t>
              </a:r>
              <a:r>
                <a:rPr lang="en-US" altLang="zh-CN" dirty="0">
                  <a:solidFill>
                    <a:srgbClr val="FF0000"/>
                  </a:solidFill>
                  <a:latin typeface="Marker Felt" charset="0"/>
                  <a:ea typeface="宋体" pitchFamily="2" charset="-122"/>
                  <a:sym typeface="Marker Felt" charset="0"/>
                </a:rPr>
                <a:t>delay.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0885888" presetClass="entr" presetSubtype="549142096"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r>
              <a:rPr lang="zh-CN" altLang="en-US" sz="3200" dirty="0" smtClean="0"/>
              <a:t>并行</a:t>
            </a:r>
            <a:r>
              <a:rPr lang="zh-CN" altLang="en-US" sz="3200" dirty="0" smtClean="0"/>
              <a:t>结构设计常依赖于多端口的储存单元</a:t>
            </a:r>
            <a:endParaRPr lang="zh-CN" altLang="en-US" sz="3200" dirty="0" smtClean="0"/>
          </a:p>
        </p:txBody>
      </p:sp>
      <p:graphicFrame>
        <p:nvGraphicFramePr>
          <p:cNvPr id="2050" name="Object 3"/>
          <p:cNvGraphicFramePr>
            <a:graphicFrameLocks noChangeAspect="1"/>
          </p:cNvGraphicFramePr>
          <p:nvPr>
            <p:ph idx="1"/>
          </p:nvPr>
        </p:nvGraphicFramePr>
        <p:xfrm>
          <a:off x="179388" y="4508500"/>
          <a:ext cx="4500562" cy="1800225"/>
        </p:xfrm>
        <a:graphic>
          <a:graphicData uri="http://schemas.openxmlformats.org/presentationml/2006/ole">
            <p:oleObj spid="_x0000_s17629186" name="Visio" r:id="rId4" imgW="6726600" imgH="2283840" progId="Visio.Drawing.11">
              <p:embed/>
            </p:oleObj>
          </a:graphicData>
        </a:graphic>
      </p:graphicFrame>
      <p:sp>
        <p:nvSpPr>
          <p:cNvPr id="2054" name="Rectangle 4"/>
          <p:cNvSpPr>
            <a:spLocks noChangeArrowheads="1"/>
          </p:cNvSpPr>
          <p:nvPr/>
        </p:nvSpPr>
        <p:spPr bwMode="auto">
          <a:xfrm>
            <a:off x="0" y="21717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51" name="Object 5"/>
          <p:cNvGraphicFramePr>
            <a:graphicFrameLocks noChangeAspect="1"/>
          </p:cNvGraphicFramePr>
          <p:nvPr/>
        </p:nvGraphicFramePr>
        <p:xfrm>
          <a:off x="4787900" y="4508500"/>
          <a:ext cx="3816350" cy="1841500"/>
        </p:xfrm>
        <a:graphic>
          <a:graphicData uri="http://schemas.openxmlformats.org/presentationml/2006/ole">
            <p:oleObj spid="_x0000_s17629187" name="Visio" r:id="rId5" imgW="6557543" imgH="3162711" progId="Visio.Drawing.11">
              <p:embed/>
            </p:oleObj>
          </a:graphicData>
        </a:graphic>
      </p:graphicFrame>
      <p:sp>
        <p:nvSpPr>
          <p:cNvPr id="2055" name="Rectangle 6"/>
          <p:cNvSpPr>
            <a:spLocks noChangeArrowheads="1"/>
          </p:cNvSpPr>
          <p:nvPr/>
        </p:nvSpPr>
        <p:spPr bwMode="auto">
          <a:xfrm>
            <a:off x="0" y="13906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52" name="Object 7"/>
          <p:cNvGraphicFramePr>
            <a:graphicFrameLocks noChangeAspect="1"/>
          </p:cNvGraphicFramePr>
          <p:nvPr/>
        </p:nvGraphicFramePr>
        <p:xfrm>
          <a:off x="250825" y="692150"/>
          <a:ext cx="4356100" cy="3402013"/>
        </p:xfrm>
        <a:graphic>
          <a:graphicData uri="http://schemas.openxmlformats.org/presentationml/2006/ole">
            <p:oleObj spid="_x0000_s17629188" name="Visio" r:id="rId6" imgW="4816916" imgH="3759832" progId="Visio.Drawing.11">
              <p:embed/>
            </p:oleObj>
          </a:graphicData>
        </a:graphic>
      </p:graphicFrame>
      <p:sp>
        <p:nvSpPr>
          <p:cNvPr id="2056" name="Rectangle 8"/>
          <p:cNvSpPr>
            <a:spLocks noChangeArrowheads="1"/>
          </p:cNvSpPr>
          <p:nvPr/>
        </p:nvSpPr>
        <p:spPr bwMode="auto">
          <a:xfrm>
            <a:off x="4788024" y="1340768"/>
            <a:ext cx="4114800" cy="2133600"/>
          </a:xfrm>
          <a:prstGeom prst="rect">
            <a:avLst/>
          </a:prstGeom>
          <a:noFill/>
          <a:ln w="9525">
            <a:noFill/>
            <a:miter lim="800000"/>
            <a:headEnd/>
            <a:tailEnd/>
          </a:ln>
        </p:spPr>
        <p:txBody>
          <a:bodyPr/>
          <a:lstStyle/>
          <a:p>
            <a:pPr marL="342900" indent="-342900">
              <a:spcBef>
                <a:spcPct val="10000"/>
              </a:spcBef>
              <a:buFontTx/>
              <a:buNone/>
            </a:pPr>
            <a:r>
              <a:rPr lang="en-US" altLang="zh-CN" sz="1400" dirty="0" smtClean="0">
                <a:solidFill>
                  <a:srgbClr val="000099"/>
                </a:solidFill>
              </a:rPr>
              <a:t>RAM/CAM</a:t>
            </a:r>
            <a:r>
              <a:rPr lang="zh-CN" altLang="en-US" sz="1400" dirty="0" smtClean="0">
                <a:solidFill>
                  <a:srgbClr val="000099"/>
                </a:solidFill>
              </a:rPr>
              <a:t>等结构</a:t>
            </a:r>
            <a:r>
              <a:rPr lang="en-US" altLang="zh-CN" sz="1400" dirty="0" err="1" smtClean="0">
                <a:solidFill>
                  <a:srgbClr val="000099"/>
                </a:solidFill>
              </a:rPr>
              <a:t>Power,Area,Delay</a:t>
            </a:r>
            <a:r>
              <a:rPr lang="en-US" altLang="zh-CN" sz="1400" dirty="0" smtClean="0">
                <a:solidFill>
                  <a:srgbClr val="000099"/>
                </a:solidFill>
              </a:rPr>
              <a:t> </a:t>
            </a:r>
            <a:r>
              <a:rPr lang="zh-CN" altLang="en-US" sz="1400" dirty="0" smtClean="0">
                <a:solidFill>
                  <a:srgbClr val="000099"/>
                </a:solidFill>
              </a:rPr>
              <a:t>跟</a:t>
            </a:r>
            <a:r>
              <a:rPr lang="en-US" altLang="zh-CN" sz="1400" dirty="0" smtClean="0">
                <a:solidFill>
                  <a:srgbClr val="000099"/>
                </a:solidFill>
              </a:rPr>
              <a:t>Port</a:t>
            </a:r>
            <a:r>
              <a:rPr lang="zh-CN" altLang="en-US" sz="1400" dirty="0" smtClean="0">
                <a:solidFill>
                  <a:srgbClr val="000099"/>
                </a:solidFill>
              </a:rPr>
              <a:t>的关系</a:t>
            </a:r>
            <a:endParaRPr lang="en-US" altLang="zh-CN" sz="1400" b="0" dirty="0" smtClean="0">
              <a:solidFill>
                <a:srgbClr val="000099"/>
              </a:solidFill>
            </a:endParaRPr>
          </a:p>
          <a:p>
            <a:pPr marL="342900" indent="-342900">
              <a:spcBef>
                <a:spcPct val="10000"/>
              </a:spcBef>
              <a:buFontTx/>
              <a:buNone/>
            </a:pPr>
            <a:r>
              <a:rPr lang="en-US" altLang="zh-CN" sz="1400" b="0" dirty="0" smtClean="0">
                <a:solidFill>
                  <a:srgbClr val="000099"/>
                </a:solidFill>
              </a:rPr>
              <a:t>high </a:t>
            </a:r>
            <a:r>
              <a:rPr lang="en-US" altLang="zh-CN" sz="1400" b="0" dirty="0">
                <a:solidFill>
                  <a:srgbClr val="000099"/>
                </a:solidFill>
              </a:rPr>
              <a:t>port RAM, CAM </a:t>
            </a:r>
            <a:endParaRPr lang="en-US" altLang="zh-CN" sz="1400" b="0" dirty="0" smtClean="0">
              <a:solidFill>
                <a:srgbClr val="000099"/>
              </a:solidFill>
            </a:endParaRPr>
          </a:p>
          <a:p>
            <a:pPr marL="342900" indent="-342900">
              <a:spcBef>
                <a:spcPct val="10000"/>
              </a:spcBef>
              <a:buFontTx/>
              <a:buNone/>
            </a:pPr>
            <a:r>
              <a:rPr lang="en-US" altLang="zh-CN" sz="2000" b="0" dirty="0" smtClean="0">
                <a:solidFill>
                  <a:srgbClr val="000099"/>
                </a:solidFill>
              </a:rPr>
              <a:t>Port </a:t>
            </a:r>
            <a:r>
              <a:rPr lang="en-US" altLang="zh-CN" sz="2000" b="0" dirty="0">
                <a:solidFill>
                  <a:srgbClr val="000099"/>
                </a:solidFill>
                <a:sym typeface="Symbol" pitchFamily="18" charset="2"/>
              </a:rPr>
              <a:t> </a:t>
            </a:r>
            <a:r>
              <a:rPr lang="en-US" altLang="zh-CN" sz="2000" b="0" dirty="0" err="1">
                <a:solidFill>
                  <a:srgbClr val="000099"/>
                </a:solidFill>
              </a:rPr>
              <a:t>ExeBW</a:t>
            </a:r>
            <a:endParaRPr lang="en-US" altLang="zh-CN" sz="2000" b="0" dirty="0">
              <a:solidFill>
                <a:srgbClr val="000099"/>
              </a:solidFill>
            </a:endParaRPr>
          </a:p>
          <a:p>
            <a:pPr marL="342900" indent="-342900">
              <a:spcBef>
                <a:spcPct val="10000"/>
              </a:spcBef>
              <a:buFontTx/>
              <a:buNone/>
            </a:pPr>
            <a:r>
              <a:rPr lang="en-US" altLang="zh-CN" sz="2000" b="0" dirty="0">
                <a:solidFill>
                  <a:srgbClr val="000099"/>
                </a:solidFill>
              </a:rPr>
              <a:t>Area </a:t>
            </a:r>
            <a:r>
              <a:rPr lang="en-US" altLang="zh-CN" sz="2000" b="0" dirty="0">
                <a:solidFill>
                  <a:srgbClr val="000099"/>
                </a:solidFill>
                <a:sym typeface="Symbol" pitchFamily="18" charset="2"/>
              </a:rPr>
              <a:t> </a:t>
            </a:r>
            <a:r>
              <a:rPr lang="en-US" altLang="zh-CN" sz="2000" b="0" dirty="0">
                <a:solidFill>
                  <a:srgbClr val="000099"/>
                </a:solidFill>
              </a:rPr>
              <a:t>Port</a:t>
            </a:r>
            <a:r>
              <a:rPr lang="en-US" altLang="zh-CN" sz="2000" b="0" baseline="30000" dirty="0">
                <a:solidFill>
                  <a:srgbClr val="000099"/>
                </a:solidFill>
              </a:rPr>
              <a:t>2</a:t>
            </a:r>
          </a:p>
          <a:p>
            <a:pPr marL="342900" indent="-342900">
              <a:spcBef>
                <a:spcPct val="10000"/>
              </a:spcBef>
              <a:buFontTx/>
              <a:buNone/>
            </a:pPr>
            <a:r>
              <a:rPr lang="en-US" altLang="zh-CN" sz="2000" b="0" dirty="0" err="1">
                <a:solidFill>
                  <a:srgbClr val="000099"/>
                </a:solidFill>
              </a:rPr>
              <a:t>Power,Access</a:t>
            </a:r>
            <a:r>
              <a:rPr lang="en-US" altLang="zh-CN" sz="2000" b="0" dirty="0">
                <a:solidFill>
                  <a:srgbClr val="000099"/>
                </a:solidFill>
              </a:rPr>
              <a:t> Time </a:t>
            </a:r>
            <a:r>
              <a:rPr lang="en-US" altLang="zh-CN" sz="2000" b="0" dirty="0">
                <a:solidFill>
                  <a:srgbClr val="000099"/>
                </a:solidFill>
                <a:sym typeface="Symbol" pitchFamily="18" charset="2"/>
              </a:rPr>
              <a:t> </a:t>
            </a:r>
            <a:r>
              <a:rPr lang="en-US" altLang="zh-CN" sz="2000" b="0" dirty="0">
                <a:solidFill>
                  <a:srgbClr val="000099"/>
                </a:solidFill>
              </a:rPr>
              <a:t>Port</a:t>
            </a:r>
            <a:r>
              <a:rPr lang="en-US" altLang="zh-CN" sz="2000" b="0" baseline="30000" dirty="0">
                <a:solidFill>
                  <a:srgbClr val="000099"/>
                </a:solidFill>
              </a:rPr>
              <a:t>1.5</a:t>
            </a:r>
          </a:p>
          <a:p>
            <a:pPr marL="342900" indent="-342900">
              <a:spcBef>
                <a:spcPct val="10000"/>
              </a:spcBef>
              <a:buFontTx/>
              <a:buNone/>
            </a:pPr>
            <a:r>
              <a:rPr lang="en-US" altLang="zh-CN" sz="2000" b="0" dirty="0">
                <a:solidFill>
                  <a:srgbClr val="000099"/>
                </a:solidFill>
              </a:rPr>
              <a:t>Design Effort </a:t>
            </a:r>
            <a:r>
              <a:rPr lang="en-US" altLang="zh-CN" sz="2000" b="0" dirty="0">
                <a:solidFill>
                  <a:srgbClr val="000099"/>
                </a:solidFill>
                <a:sym typeface="Symbol" pitchFamily="18" charset="2"/>
              </a:rPr>
              <a:t> </a:t>
            </a:r>
            <a:r>
              <a:rPr lang="en-US" altLang="zh-CN" sz="2000" b="0" dirty="0">
                <a:solidFill>
                  <a:srgbClr val="000099"/>
                </a:solidFill>
              </a:rPr>
              <a:t>Port</a:t>
            </a:r>
            <a:r>
              <a:rPr lang="en-US" altLang="zh-CN" sz="2000" b="0" baseline="30000" dirty="0">
                <a:solidFill>
                  <a:srgbClr val="000099"/>
                </a:solidFill>
              </a:rPr>
              <a:t>1.5~2.5</a:t>
            </a:r>
            <a:endParaRPr lang="en-US" altLang="zh-CN" sz="2000" b="0" dirty="0">
              <a:solidFill>
                <a:srgbClr val="000099"/>
              </a:solidFill>
            </a:endParaRPr>
          </a:p>
          <a:p>
            <a:pPr marL="342900" indent="-342900">
              <a:spcBef>
                <a:spcPct val="10000"/>
              </a:spcBef>
              <a:buFontTx/>
              <a:buNone/>
            </a:pPr>
            <a:endParaRPr lang="en-US" altLang="zh-CN" sz="2000" b="0" dirty="0">
              <a:solidFill>
                <a:srgbClr val="000099"/>
              </a:solidFill>
            </a:endParaRPr>
          </a:p>
          <a:p>
            <a:pPr marL="342900" indent="-342900">
              <a:spcBef>
                <a:spcPct val="10000"/>
              </a:spcBef>
              <a:buFontTx/>
              <a:buNone/>
            </a:pPr>
            <a:r>
              <a:rPr lang="en-US" altLang="zh-CN" sz="1400" b="0" dirty="0">
                <a:solidFill>
                  <a:srgbClr val="000099"/>
                </a:solidFill>
              </a:rPr>
              <a:t>    </a:t>
            </a:r>
          </a:p>
          <a:p>
            <a:pPr marL="1143000" lvl="2" indent="-228600">
              <a:spcBef>
                <a:spcPct val="10000"/>
              </a:spcBef>
              <a:buFontTx/>
              <a:buNone/>
            </a:pPr>
            <a:endParaRPr lang="en-US" altLang="zh-CN" sz="1100" b="0" dirty="0">
              <a:solidFill>
                <a:srgbClr val="99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流水线技术（</a:t>
            </a:r>
            <a:r>
              <a:rPr lang="en-US" altLang="zh-CN" dirty="0" smtClean="0"/>
              <a:t>Pipeline</a:t>
            </a:r>
            <a:r>
              <a:rPr lang="zh-CN" altLang="en-US" dirty="0" smtClean="0"/>
              <a:t>）</a:t>
            </a:r>
            <a:endParaRPr lang="zh-CN" altLang="en-US" dirty="0"/>
          </a:p>
        </p:txBody>
      </p:sp>
      <p:sp>
        <p:nvSpPr>
          <p:cNvPr id="3" name="内容占位符 2"/>
          <p:cNvSpPr>
            <a:spLocks noGrp="1"/>
          </p:cNvSpPr>
          <p:nvPr>
            <p:ph idx="1"/>
          </p:nvPr>
        </p:nvSpPr>
        <p:spPr>
          <a:xfrm>
            <a:off x="467544" y="764704"/>
            <a:ext cx="8229600" cy="5328592"/>
          </a:xfrm>
        </p:spPr>
        <p:txBody>
          <a:bodyPr/>
          <a:lstStyle/>
          <a:p>
            <a:r>
              <a:rPr lang="zh-CN" altLang="en-US" sz="2000" dirty="0" smtClean="0"/>
              <a:t>流水线技术是一种数字</a:t>
            </a:r>
            <a:r>
              <a:rPr lang="en-US" altLang="zh-CN" sz="2000" dirty="0" smtClean="0"/>
              <a:t>VLSI</a:t>
            </a:r>
            <a:r>
              <a:rPr lang="zh-CN" altLang="en-US" sz="2000" dirty="0" smtClean="0"/>
              <a:t>中常用的实现技术</a:t>
            </a:r>
            <a:endParaRPr lang="en-US" altLang="zh-CN" sz="2000" dirty="0" smtClean="0"/>
          </a:p>
          <a:p>
            <a:pPr lvl="1"/>
            <a:r>
              <a:rPr lang="zh-CN" altLang="en-US" sz="1800" dirty="0" smtClean="0"/>
              <a:t>在系统层面，流水线技术是一种通过在时间上并行执行，提升吞吐率（性能）的通用技术</a:t>
            </a:r>
            <a:endParaRPr lang="en-US" altLang="zh-CN" sz="1800" dirty="0" smtClean="0"/>
          </a:p>
          <a:p>
            <a:pPr lvl="1"/>
            <a:r>
              <a:rPr lang="zh-CN" altLang="en-US" sz="1800" dirty="0" smtClean="0"/>
              <a:t>在电路实现层面，流水线技术是“</a:t>
            </a:r>
            <a:r>
              <a:rPr lang="en-US" altLang="zh-CN" sz="1800" dirty="0" smtClean="0"/>
              <a:t>Retiming</a:t>
            </a:r>
            <a:r>
              <a:rPr lang="zh-CN" altLang="en-US" sz="1800" dirty="0" smtClean="0"/>
              <a:t>”技术，可以提高电路的工作频率</a:t>
            </a:r>
            <a:endParaRPr lang="en-US" altLang="zh-CN" sz="1800" dirty="0" smtClean="0"/>
          </a:p>
          <a:p>
            <a:pPr lvl="1"/>
            <a:r>
              <a:rPr lang="zh-CN" altLang="en-US" sz="1800" dirty="0" smtClean="0"/>
              <a:t>流水线会改变造成输出延迟输出，在具有历史反馈的电路里需要注意这个影响</a:t>
            </a:r>
            <a:endParaRPr lang="en-US" altLang="zh-CN" sz="1800" dirty="0" smtClean="0"/>
          </a:p>
          <a:p>
            <a:pPr lvl="1"/>
            <a:r>
              <a:rPr lang="zh-CN" altLang="en-US" sz="1800" dirty="0" smtClean="0"/>
              <a:t>流水线存在开销，并且并不是流水级数越多，工作频率越高，系统性能越好。</a:t>
            </a:r>
            <a:endParaRPr lang="en-US" altLang="zh-CN" sz="1800" dirty="0" smtClean="0"/>
          </a:p>
          <a:p>
            <a:pPr lvl="2"/>
            <a:r>
              <a:rPr lang="en-US" altLang="zh-CN" sz="1600" dirty="0" smtClean="0"/>
              <a:t>Intel</a:t>
            </a:r>
            <a:r>
              <a:rPr lang="zh-CN" altLang="en-US" sz="1600" dirty="0" smtClean="0"/>
              <a:t>的</a:t>
            </a:r>
            <a:r>
              <a:rPr lang="en-US" altLang="zh-CN" sz="1600" dirty="0" smtClean="0"/>
              <a:t>P4</a:t>
            </a:r>
            <a:r>
              <a:rPr lang="zh-CN" altLang="en-US" sz="1600" dirty="0" smtClean="0"/>
              <a:t>处理器（</a:t>
            </a:r>
            <a:r>
              <a:rPr lang="en-US" altLang="zh-CN" sz="1600" dirty="0" smtClean="0"/>
              <a:t>18-21</a:t>
            </a:r>
            <a:r>
              <a:rPr lang="zh-CN" altLang="en-US" sz="1600" dirty="0" smtClean="0"/>
              <a:t>级流水），在处理器里优化的逻辑延迟是</a:t>
            </a:r>
            <a:r>
              <a:rPr lang="en-US" altLang="zh-CN" sz="1600" dirty="0" smtClean="0"/>
              <a:t>8-12FO4</a:t>
            </a:r>
            <a:r>
              <a:rPr lang="zh-CN" altLang="en-US" sz="1600" dirty="0" smtClean="0"/>
              <a:t>。</a:t>
            </a:r>
            <a:endParaRPr lang="en-US" altLang="zh-CN" sz="1600" dirty="0" smtClean="0"/>
          </a:p>
          <a:p>
            <a:pPr lvl="1"/>
            <a:r>
              <a:rPr lang="zh-CN" altLang="en-US" sz="1800" dirty="0" smtClean="0"/>
              <a:t>存在反馈的流水线的控制会比较复杂。性能分析也较复杂</a:t>
            </a:r>
            <a:endParaRPr lang="en-US" altLang="zh-CN" sz="1800" dirty="0" smtClean="0"/>
          </a:p>
          <a:p>
            <a:pPr lvl="2"/>
            <a:endParaRPr lang="zh-CN" altLang="en-US" sz="1600" dirty="0"/>
          </a:p>
        </p:txBody>
      </p:sp>
      <p:pic>
        <p:nvPicPr>
          <p:cNvPr id="17071106" name="Picture 2"/>
          <p:cNvPicPr>
            <a:picLocks noChangeAspect="1" noChangeArrowheads="1"/>
          </p:cNvPicPr>
          <p:nvPr/>
        </p:nvPicPr>
        <p:blipFill>
          <a:blip r:embed="rId3" cstate="print"/>
          <a:srcRect/>
          <a:stretch>
            <a:fillRect/>
          </a:stretch>
        </p:blipFill>
        <p:spPr bwMode="auto">
          <a:xfrm>
            <a:off x="467544" y="4221088"/>
            <a:ext cx="4526020" cy="2304256"/>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5111552" y="4221088"/>
            <a:ext cx="4032448" cy="23054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sz="3200" dirty="0" smtClean="0"/>
              <a:t>卡诺图、</a:t>
            </a:r>
            <a:r>
              <a:rPr lang="en-US" altLang="zh-CN" sz="3200" dirty="0" smtClean="0"/>
              <a:t>STG</a:t>
            </a:r>
            <a:r>
              <a:rPr lang="zh-CN" altLang="zh-CN" sz="3200" dirty="0" smtClean="0"/>
              <a:t>和</a:t>
            </a:r>
            <a:r>
              <a:rPr lang="en-US" altLang="zh-CN" sz="3200" dirty="0" smtClean="0"/>
              <a:t>ASMD</a:t>
            </a:r>
            <a:r>
              <a:rPr lang="zh-CN" altLang="zh-CN" sz="3200" dirty="0" smtClean="0"/>
              <a:t>设计数字电路</a:t>
            </a:r>
            <a:endParaRPr lang="zh-CN" altLang="en-US" sz="3200"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数字逻辑的表示</a:t>
            </a:r>
            <a:endParaRPr lang="zh-CN" altLang="en-US" dirty="0"/>
          </a:p>
        </p:txBody>
      </p:sp>
      <p:sp>
        <p:nvSpPr>
          <p:cNvPr id="5" name="内容占位符 4"/>
          <p:cNvSpPr>
            <a:spLocks noGrp="1"/>
          </p:cNvSpPr>
          <p:nvPr>
            <p:ph idx="1"/>
          </p:nvPr>
        </p:nvSpPr>
        <p:spPr/>
        <p:txBody>
          <a:bodyPr/>
          <a:lstStyle/>
          <a:p>
            <a:r>
              <a:rPr lang="zh-CN" altLang="en-US" dirty="0" smtClean="0"/>
              <a:t>如前所述，数字逻辑的行为（功能）可以有多种形式（模型）给出。</a:t>
            </a:r>
            <a:endParaRPr lang="en-US" altLang="zh-CN" dirty="0" smtClean="0"/>
          </a:p>
          <a:p>
            <a:pPr lvl="1"/>
            <a:r>
              <a:rPr lang="zh-CN" altLang="en-US" dirty="0" smtClean="0"/>
              <a:t>严谨的数学模型（逻辑）</a:t>
            </a:r>
            <a:endParaRPr lang="en-US" altLang="zh-CN" dirty="0" smtClean="0"/>
          </a:p>
          <a:p>
            <a:pPr lvl="1"/>
            <a:r>
              <a:rPr lang="zh-CN" altLang="en-US" dirty="0" smtClean="0"/>
              <a:t>等效的方便使用的其他形式</a:t>
            </a:r>
            <a:endParaRPr lang="en-US" altLang="zh-CN" dirty="0" smtClean="0"/>
          </a:p>
          <a:p>
            <a:pPr lvl="2"/>
            <a:r>
              <a:rPr lang="zh-CN" altLang="en-US" dirty="0" smtClean="0"/>
              <a:t>卡洛图，状态转换图，状态转换表，</a:t>
            </a:r>
            <a:r>
              <a:rPr lang="en-US" altLang="zh-CN" dirty="0" smtClean="0"/>
              <a:t>FSMD</a:t>
            </a:r>
            <a:r>
              <a:rPr lang="zh-CN" altLang="en-US" dirty="0" smtClean="0"/>
              <a:t>（</a:t>
            </a:r>
            <a:r>
              <a:rPr lang="en-US" altLang="zh-CN" dirty="0" smtClean="0"/>
              <a:t>ASMD</a:t>
            </a:r>
            <a:r>
              <a:rPr lang="zh-CN" altLang="en-US" dirty="0" smtClean="0"/>
              <a:t>）等。</a:t>
            </a:r>
            <a:endParaRPr lang="en-US" altLang="zh-CN" dirty="0" smtClean="0"/>
          </a:p>
          <a:p>
            <a:pPr lvl="3"/>
            <a:r>
              <a:rPr lang="zh-CN" altLang="en-US" dirty="0" smtClean="0"/>
              <a:t>主要用于手动设计</a:t>
            </a:r>
            <a:endParaRPr lang="en-US" altLang="zh-CN" dirty="0" smtClean="0"/>
          </a:p>
          <a:p>
            <a:pPr lvl="2"/>
            <a:r>
              <a:rPr lang="zh-CN" altLang="en-US" dirty="0" smtClean="0"/>
              <a:t>有更高效或更抽象的表示形式</a:t>
            </a:r>
            <a:endParaRPr lang="en-US" altLang="zh-CN" dirty="0" smtClean="0"/>
          </a:p>
          <a:p>
            <a:pPr lvl="3"/>
            <a:r>
              <a:rPr lang="zh-CN" altLang="en-US" dirty="0" smtClean="0"/>
              <a:t>高层次模型和一些</a:t>
            </a:r>
            <a:r>
              <a:rPr lang="en-US" altLang="zh-CN" dirty="0" smtClean="0"/>
              <a:t>EDA</a:t>
            </a:r>
            <a:r>
              <a:rPr lang="zh-CN" altLang="en-US" dirty="0" smtClean="0"/>
              <a:t>工具里，</a:t>
            </a:r>
            <a:endParaRPr lang="en-US" altLang="zh-CN" dirty="0" smtClean="0"/>
          </a:p>
          <a:p>
            <a:pPr lvl="3"/>
            <a:r>
              <a:rPr lang="en-US" altLang="zh-CN" dirty="0" smtClean="0"/>
              <a:t>BDD</a:t>
            </a:r>
            <a:r>
              <a:rPr lang="zh-CN" altLang="en-US" dirty="0" smtClean="0"/>
              <a:t>，</a:t>
            </a:r>
            <a:r>
              <a:rPr lang="en-US" altLang="zh-CN" dirty="0" smtClean="0"/>
              <a:t>DFG</a:t>
            </a:r>
            <a:r>
              <a:rPr lang="zh-CN" altLang="en-US" dirty="0" smtClean="0"/>
              <a:t>（</a:t>
            </a:r>
            <a:r>
              <a:rPr lang="en-US" altLang="zh-CN" dirty="0" smtClean="0"/>
              <a:t>DDG</a:t>
            </a:r>
            <a:r>
              <a:rPr lang="zh-CN" altLang="en-US" dirty="0" smtClean="0"/>
              <a:t>），</a:t>
            </a:r>
            <a:r>
              <a:rPr lang="en-US" altLang="zh-CN" dirty="0" smtClean="0"/>
              <a:t>CFG</a:t>
            </a:r>
            <a:r>
              <a:rPr lang="zh-CN" altLang="en-US" dirty="0" smtClean="0"/>
              <a:t>，</a:t>
            </a:r>
            <a:r>
              <a:rPr lang="en-US" altLang="zh-CN" dirty="0" smtClean="0"/>
              <a:t>CDFG</a:t>
            </a:r>
            <a:r>
              <a:rPr lang="zh-CN" altLang="en-US" dirty="0" smtClean="0"/>
              <a:t>等</a:t>
            </a:r>
            <a:endParaRPr lang="en-US" altLang="zh-CN" dirty="0" smtClean="0"/>
          </a:p>
          <a:p>
            <a:pPr lvl="3"/>
            <a:r>
              <a:rPr lang="en-US" altLang="zh-CN" dirty="0" smtClean="0"/>
              <a:t>Petri-Net</a:t>
            </a:r>
            <a:r>
              <a:rPr lang="zh-CN" altLang="en-US" dirty="0" smtClean="0"/>
              <a:t>，</a:t>
            </a:r>
            <a:r>
              <a:rPr lang="en-US" altLang="zh-CN" dirty="0" smtClean="0"/>
              <a:t>CSP</a:t>
            </a:r>
            <a:r>
              <a:rPr lang="zh-CN" altLang="en-US" dirty="0" smtClean="0"/>
              <a:t>，</a:t>
            </a:r>
            <a:r>
              <a:rPr lang="en-US" altLang="zh-CN" dirty="0" smtClean="0"/>
              <a:t>UML</a:t>
            </a:r>
          </a:p>
          <a:p>
            <a:pPr lvl="1"/>
            <a:r>
              <a:rPr lang="zh-CN" altLang="en-US" dirty="0" smtClean="0"/>
              <a:t>不同的运用场合选择不同的表示和模型</a:t>
            </a:r>
            <a:endParaRPr lang="en-US" altLang="zh-CN" dirty="0" smtClean="0"/>
          </a:p>
          <a:p>
            <a:pPr lvl="1"/>
            <a:endParaRPr lang="en-US" altLang="zh-CN" dirty="0" smtClean="0"/>
          </a:p>
          <a:p>
            <a:pPr lvl="1"/>
            <a:endParaRPr lang="zh-CN" altLang="en-US" dirty="0"/>
          </a:p>
        </p:txBody>
      </p:sp>
      <p:pic>
        <p:nvPicPr>
          <p:cNvPr id="17528834" name="Picture 2"/>
          <p:cNvPicPr>
            <a:picLocks noChangeAspect="1" noChangeArrowheads="1"/>
          </p:cNvPicPr>
          <p:nvPr/>
        </p:nvPicPr>
        <p:blipFill>
          <a:blip r:embed="rId2" cstate="print"/>
          <a:srcRect/>
          <a:stretch>
            <a:fillRect/>
          </a:stretch>
        </p:blipFill>
        <p:spPr bwMode="auto">
          <a:xfrm>
            <a:off x="5652120" y="4365104"/>
            <a:ext cx="3491880" cy="19122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卡诺图</a:t>
            </a:r>
            <a:endParaRPr lang="zh-CN" altLang="en-US" dirty="0"/>
          </a:p>
        </p:txBody>
      </p:sp>
      <p:sp>
        <p:nvSpPr>
          <p:cNvPr id="3" name="内容占位符 2"/>
          <p:cNvSpPr>
            <a:spLocks noGrp="1"/>
          </p:cNvSpPr>
          <p:nvPr>
            <p:ph idx="1"/>
          </p:nvPr>
        </p:nvSpPr>
        <p:spPr/>
        <p:txBody>
          <a:bodyPr/>
          <a:lstStyle/>
          <a:p>
            <a:r>
              <a:rPr lang="zh-CN" altLang="en-US" dirty="0" smtClean="0"/>
              <a:t>卡诺图是一种适合于手工优化数字电路的表示形式</a:t>
            </a:r>
            <a:endParaRPr lang="en-US" altLang="zh-CN" dirty="0" smtClean="0"/>
          </a:p>
          <a:p>
            <a:pPr lvl="1"/>
            <a:r>
              <a:rPr lang="zh-CN" altLang="en-US" dirty="0" smtClean="0"/>
              <a:t>积之和的形式（</a:t>
            </a:r>
            <a:r>
              <a:rPr lang="en-US" altLang="zh-CN" dirty="0" smtClean="0"/>
              <a:t>SOP</a:t>
            </a:r>
            <a:r>
              <a:rPr lang="zh-CN" altLang="en-US" dirty="0" smtClean="0"/>
              <a:t>）</a:t>
            </a:r>
            <a:endParaRPr lang="en-US" altLang="zh-CN" dirty="0" smtClean="0"/>
          </a:p>
          <a:p>
            <a:pPr lvl="1"/>
            <a:r>
              <a:rPr lang="zh-CN" altLang="en-US" dirty="0" smtClean="0"/>
              <a:t>适用于较小的逻辑变量的场合</a:t>
            </a:r>
            <a:endParaRPr lang="en-US" altLang="zh-CN" dirty="0" smtClean="0"/>
          </a:p>
          <a:p>
            <a:pPr lvl="1"/>
            <a:r>
              <a:rPr lang="zh-CN" altLang="en-US" dirty="0" smtClean="0"/>
              <a:t>用于逻辑化简等场合。</a:t>
            </a:r>
            <a:endParaRPr lang="en-US" altLang="zh-CN" dirty="0" smtClean="0"/>
          </a:p>
        </p:txBody>
      </p:sp>
      <p:pic>
        <p:nvPicPr>
          <p:cNvPr id="17529859" name="Picture 3"/>
          <p:cNvPicPr>
            <a:picLocks noChangeAspect="1" noChangeArrowheads="1"/>
          </p:cNvPicPr>
          <p:nvPr/>
        </p:nvPicPr>
        <p:blipFill>
          <a:blip r:embed="rId2" cstate="print"/>
          <a:srcRect/>
          <a:stretch>
            <a:fillRect/>
          </a:stretch>
        </p:blipFill>
        <p:spPr bwMode="auto">
          <a:xfrm>
            <a:off x="899592" y="2564904"/>
            <a:ext cx="7185421" cy="35881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STG</a:t>
            </a:r>
            <a:r>
              <a:rPr lang="zh-CN" altLang="en-US" dirty="0" smtClean="0"/>
              <a:t>（</a:t>
            </a:r>
            <a:r>
              <a:rPr lang="en-US" altLang="zh-CN" dirty="0" smtClean="0"/>
              <a:t>state transition graph)</a:t>
            </a:r>
            <a:r>
              <a:rPr lang="zh-CN" altLang="en-US" dirty="0" smtClean="0"/>
              <a:t>和</a:t>
            </a:r>
            <a:r>
              <a:rPr lang="en-US" altLang="zh-CN" dirty="0" smtClean="0"/>
              <a:t>FSM</a:t>
            </a:r>
            <a:endParaRPr lang="zh-CN" altLang="en-US" dirty="0"/>
          </a:p>
        </p:txBody>
      </p:sp>
      <p:sp>
        <p:nvSpPr>
          <p:cNvPr id="3" name="内容占位符 2"/>
          <p:cNvSpPr>
            <a:spLocks noGrp="1"/>
          </p:cNvSpPr>
          <p:nvPr>
            <p:ph idx="1"/>
          </p:nvPr>
        </p:nvSpPr>
        <p:spPr>
          <a:xfrm>
            <a:off x="457200" y="908720"/>
            <a:ext cx="8229600" cy="5328592"/>
          </a:xfrm>
        </p:spPr>
        <p:txBody>
          <a:bodyPr/>
          <a:lstStyle/>
          <a:p>
            <a:pPr marL="342900" lvl="1" indent="-342900">
              <a:buClr>
                <a:srgbClr val="102E54"/>
              </a:buClr>
            </a:pPr>
            <a:r>
              <a:rPr lang="en-US" altLang="zh-CN" sz="1800" dirty="0" smtClean="0"/>
              <a:t>STG</a:t>
            </a:r>
            <a:r>
              <a:rPr lang="zh-CN" altLang="en-US" sz="1800" dirty="0" smtClean="0"/>
              <a:t>是一种用有向图的方式表示抽象时序逻辑，特别是</a:t>
            </a:r>
            <a:r>
              <a:rPr lang="en-US" altLang="zh-CN" sz="1800" dirty="0" smtClean="0"/>
              <a:t>FSM</a:t>
            </a:r>
            <a:r>
              <a:rPr lang="zh-CN" altLang="en-US" sz="1800" dirty="0" smtClean="0"/>
              <a:t>机的表示方法</a:t>
            </a:r>
          </a:p>
          <a:p>
            <a:pPr lvl="1"/>
            <a:r>
              <a:rPr lang="en-US" altLang="zh-CN" sz="1600" dirty="0" smtClean="0"/>
              <a:t>State Graphs (state diagrams) </a:t>
            </a:r>
            <a:endParaRPr lang="zh-CN" altLang="en-US" sz="1600" dirty="0" smtClean="0"/>
          </a:p>
          <a:p>
            <a:r>
              <a:rPr lang="zh-CN" altLang="en-US" sz="1800" dirty="0" smtClean="0"/>
              <a:t>节点（顶点、</a:t>
            </a:r>
            <a:r>
              <a:rPr lang="en-US" altLang="zh-CN" sz="1800" dirty="0" smtClean="0"/>
              <a:t>node, vertex</a:t>
            </a:r>
            <a:r>
              <a:rPr lang="zh-CN" altLang="en-US" sz="1800" dirty="0" smtClean="0"/>
              <a:t>）</a:t>
            </a:r>
            <a:endParaRPr lang="en-US" altLang="zh-CN" sz="1800" dirty="0" smtClean="0"/>
          </a:p>
          <a:p>
            <a:pPr lvl="1"/>
            <a:r>
              <a:rPr lang="zh-CN" altLang="en-US" sz="1600" dirty="0" smtClean="0"/>
              <a:t>节点表示唯一的状态</a:t>
            </a:r>
            <a:r>
              <a:rPr lang="en-US" altLang="zh-CN" sz="1600" dirty="0" smtClean="0"/>
              <a:t>;  </a:t>
            </a:r>
            <a:r>
              <a:rPr lang="zh-CN" altLang="en-US" sz="1600" dirty="0" smtClean="0"/>
              <a:t>有符号助记名称</a:t>
            </a:r>
          </a:p>
          <a:p>
            <a:r>
              <a:rPr lang="zh-CN" altLang="en-US" sz="1800" dirty="0" smtClean="0"/>
              <a:t>边（</a:t>
            </a:r>
            <a:r>
              <a:rPr lang="en-US" altLang="zh-CN" sz="1800" dirty="0" smtClean="0"/>
              <a:t>Edge</a:t>
            </a:r>
            <a:r>
              <a:rPr lang="zh-CN" altLang="en-US" sz="1800" dirty="0" smtClean="0"/>
              <a:t>，</a:t>
            </a:r>
            <a:r>
              <a:rPr lang="en-US" altLang="zh-CN" sz="1800" dirty="0" smtClean="0"/>
              <a:t>Arc</a:t>
            </a:r>
            <a:r>
              <a:rPr lang="zh-CN" altLang="en-US" sz="1800" dirty="0" smtClean="0"/>
              <a:t>） </a:t>
            </a:r>
            <a:endParaRPr lang="en-US" altLang="zh-CN" sz="1800" dirty="0" smtClean="0"/>
          </a:p>
          <a:p>
            <a:pPr lvl="1"/>
            <a:r>
              <a:rPr lang="zh-CN" altLang="en-US" sz="1600" dirty="0" smtClean="0"/>
              <a:t>表示从一个状态到另一个状态的转换</a:t>
            </a:r>
            <a:r>
              <a:rPr lang="en-US" altLang="zh-CN" sz="1600" dirty="0" smtClean="0"/>
              <a:t>; </a:t>
            </a:r>
          </a:p>
          <a:p>
            <a:pPr lvl="1"/>
            <a:r>
              <a:rPr lang="zh-CN" altLang="en-US" sz="1600" dirty="0" smtClean="0"/>
              <a:t>连接两个节点，箭头为转换方向</a:t>
            </a:r>
            <a:endParaRPr lang="en-US" altLang="zh-CN" sz="1600" dirty="0" smtClean="0"/>
          </a:p>
          <a:p>
            <a:pPr lvl="1"/>
            <a:r>
              <a:rPr lang="en-US" altLang="zh-CN" sz="1600" dirty="0" smtClean="0"/>
              <a:t> </a:t>
            </a:r>
            <a:r>
              <a:rPr lang="zh-CN" altLang="en-US" sz="1600" dirty="0" smtClean="0"/>
              <a:t>边上标注由引起状态转换的（输入）条件</a:t>
            </a:r>
          </a:p>
          <a:p>
            <a:r>
              <a:rPr lang="zh-CN" altLang="en-US" sz="1800" dirty="0" smtClean="0"/>
              <a:t>输出值：</a:t>
            </a:r>
          </a:p>
          <a:p>
            <a:pPr lvl="1"/>
            <a:r>
              <a:rPr lang="en-US" altLang="zh-CN" sz="1600" dirty="0" smtClean="0"/>
              <a:t>Mealy</a:t>
            </a:r>
            <a:r>
              <a:rPr lang="zh-CN" altLang="en-US" sz="1600" dirty="0" smtClean="0"/>
              <a:t>型</a:t>
            </a:r>
            <a:r>
              <a:rPr lang="en-US" altLang="zh-CN" sz="1600" dirty="0" smtClean="0"/>
              <a:t>FSM</a:t>
            </a:r>
            <a:r>
              <a:rPr lang="zh-CN" altLang="en-US" sz="1600" dirty="0" smtClean="0"/>
              <a:t>：输出跟对应的输入条件一起标注在边上</a:t>
            </a:r>
          </a:p>
          <a:p>
            <a:pPr lvl="1"/>
            <a:r>
              <a:rPr lang="en-US" altLang="zh-CN" sz="1600" dirty="0" smtClean="0"/>
              <a:t>Moore</a:t>
            </a:r>
            <a:r>
              <a:rPr lang="zh-CN" altLang="en-US" sz="1600" dirty="0" smtClean="0"/>
              <a:t>型</a:t>
            </a:r>
            <a:r>
              <a:rPr lang="en-US" altLang="zh-CN" sz="1600" dirty="0" smtClean="0"/>
              <a:t>FSM</a:t>
            </a:r>
            <a:r>
              <a:rPr lang="zh-CN" altLang="en-US" sz="1600" dirty="0" smtClean="0"/>
              <a:t>：输出标注在节点内部</a:t>
            </a:r>
            <a:endParaRPr lang="en-US" altLang="zh-CN" sz="1600" dirty="0" smtClean="0"/>
          </a:p>
          <a:p>
            <a:r>
              <a:rPr lang="zh-CN" altLang="en-US" sz="1800" dirty="0" smtClean="0"/>
              <a:t>需要注意的</a:t>
            </a:r>
            <a:endParaRPr lang="en-US" altLang="zh-CN" sz="1800" dirty="0" smtClean="0"/>
          </a:p>
          <a:p>
            <a:pPr marL="283500" lvl="1" indent="0"/>
            <a:r>
              <a:rPr lang="en-US" altLang="zh-CN" sz="1400" dirty="0" smtClean="0"/>
              <a:t>    </a:t>
            </a:r>
            <a:r>
              <a:rPr lang="zh-CN" altLang="en-US" sz="1800" dirty="0" smtClean="0"/>
              <a:t>无</a:t>
            </a:r>
            <a:r>
              <a:rPr lang="en-US" altLang="zh-CN" sz="1800" dirty="0" smtClean="0"/>
              <a:t>Clock</a:t>
            </a:r>
            <a:r>
              <a:rPr lang="zh-CN" altLang="en-US" sz="1800" dirty="0" smtClean="0"/>
              <a:t>的显示定义</a:t>
            </a:r>
            <a:endParaRPr lang="en-US" altLang="zh-CN" sz="1800" dirty="0" smtClean="0"/>
          </a:p>
          <a:p>
            <a:pPr marL="283500" lvl="1" indent="0"/>
            <a:r>
              <a:rPr lang="zh-CN" altLang="en-US" sz="1800" dirty="0" smtClean="0"/>
              <a:t> </a:t>
            </a:r>
            <a:r>
              <a:rPr lang="zh-CN" altLang="en-US" sz="1600" dirty="0" smtClean="0"/>
              <a:t>输入互斥原则</a:t>
            </a:r>
            <a:r>
              <a:rPr lang="en-US" altLang="zh-CN" sz="1600" dirty="0" smtClean="0"/>
              <a:t>, </a:t>
            </a:r>
            <a:r>
              <a:rPr lang="zh-CN" altLang="en-US" sz="1600" dirty="0" smtClean="0"/>
              <a:t>离开某个状态的所有边上的条件必须互斥 ，否则需要重新设计</a:t>
            </a:r>
            <a:endParaRPr lang="en-US" altLang="zh-CN" sz="1600" dirty="0" smtClean="0"/>
          </a:p>
          <a:p>
            <a:endParaRPr lang="zh-CN" altLang="en-US" dirty="0"/>
          </a:p>
        </p:txBody>
      </p:sp>
      <p:pic>
        <p:nvPicPr>
          <p:cNvPr id="17530883" name="Picture 3"/>
          <p:cNvPicPr>
            <a:picLocks noChangeAspect="1" noChangeArrowheads="1"/>
          </p:cNvPicPr>
          <p:nvPr/>
        </p:nvPicPr>
        <p:blipFill>
          <a:blip r:embed="rId2" cstate="print"/>
          <a:srcRect/>
          <a:stretch>
            <a:fillRect/>
          </a:stretch>
        </p:blipFill>
        <p:spPr bwMode="auto">
          <a:xfrm>
            <a:off x="5940153" y="1196752"/>
            <a:ext cx="2448272" cy="1425173"/>
          </a:xfrm>
          <a:prstGeom prst="rect">
            <a:avLst/>
          </a:prstGeom>
          <a:noFill/>
          <a:ln w="9525">
            <a:noFill/>
            <a:miter lim="800000"/>
            <a:headEnd/>
            <a:tailEnd/>
          </a:ln>
        </p:spPr>
      </p:pic>
      <p:pic>
        <p:nvPicPr>
          <p:cNvPr id="17530884" name="Picture 4"/>
          <p:cNvPicPr>
            <a:picLocks noChangeAspect="1" noChangeArrowheads="1"/>
          </p:cNvPicPr>
          <p:nvPr/>
        </p:nvPicPr>
        <p:blipFill>
          <a:blip r:embed="rId3" cstate="print"/>
          <a:srcRect/>
          <a:stretch>
            <a:fillRect/>
          </a:stretch>
        </p:blipFill>
        <p:spPr bwMode="auto">
          <a:xfrm>
            <a:off x="6156176" y="2780928"/>
            <a:ext cx="2023083" cy="1512168"/>
          </a:xfrm>
          <a:prstGeom prst="rect">
            <a:avLst/>
          </a:prstGeom>
          <a:noFill/>
          <a:ln w="9525">
            <a:noFill/>
            <a:miter lim="800000"/>
            <a:headEnd/>
            <a:tailEnd/>
          </a:ln>
        </p:spPr>
      </p:pic>
      <p:sp>
        <p:nvSpPr>
          <p:cNvPr id="6" name="矩形 5"/>
          <p:cNvSpPr/>
          <p:nvPr/>
        </p:nvSpPr>
        <p:spPr>
          <a:xfrm>
            <a:off x="683568" y="4941168"/>
            <a:ext cx="7416824"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STG</a:t>
            </a:r>
            <a:r>
              <a:rPr lang="zh-CN" altLang="en-US" dirty="0" smtClean="0"/>
              <a:t>设计</a:t>
            </a:r>
            <a:r>
              <a:rPr lang="en-US" altLang="zh-CN" dirty="0" smtClean="0"/>
              <a:t>FSM</a:t>
            </a:r>
            <a:endParaRPr lang="zh-CN" altLang="en-US" dirty="0"/>
          </a:p>
        </p:txBody>
      </p:sp>
      <p:sp>
        <p:nvSpPr>
          <p:cNvPr id="3" name="内容占位符 2"/>
          <p:cNvSpPr>
            <a:spLocks noGrp="1"/>
          </p:cNvSpPr>
          <p:nvPr>
            <p:ph idx="1"/>
          </p:nvPr>
        </p:nvSpPr>
        <p:spPr>
          <a:xfrm>
            <a:off x="467544" y="980728"/>
            <a:ext cx="5184576" cy="5328592"/>
          </a:xfrm>
        </p:spPr>
        <p:txBody>
          <a:bodyPr/>
          <a:lstStyle/>
          <a:p>
            <a:r>
              <a:rPr lang="zh-CN" altLang="en-US" dirty="0" smtClean="0"/>
              <a:t>手动使用</a:t>
            </a:r>
            <a:r>
              <a:rPr lang="en-US" altLang="zh-CN" dirty="0" smtClean="0"/>
              <a:t>STG</a:t>
            </a:r>
            <a:r>
              <a:rPr lang="zh-CN" altLang="en-US" dirty="0" smtClean="0"/>
              <a:t>设计</a:t>
            </a:r>
            <a:r>
              <a:rPr lang="en-US" altLang="zh-CN" dirty="0" smtClean="0"/>
              <a:t>FSM</a:t>
            </a:r>
            <a:r>
              <a:rPr lang="zh-CN" altLang="en-US" dirty="0" smtClean="0"/>
              <a:t>的基本步骤</a:t>
            </a:r>
            <a:endParaRPr lang="en-US" altLang="zh-CN" dirty="0" smtClean="0"/>
          </a:p>
          <a:p>
            <a:pPr lvl="1"/>
            <a:r>
              <a:rPr lang="zh-CN" altLang="en-US" dirty="0" smtClean="0"/>
              <a:t>消除等价状态</a:t>
            </a:r>
            <a:endParaRPr lang="en-US" altLang="zh-CN" dirty="0" smtClean="0"/>
          </a:p>
          <a:p>
            <a:pPr lvl="1"/>
            <a:r>
              <a:rPr lang="zh-CN" altLang="en-US" dirty="0" smtClean="0"/>
              <a:t>状态编码</a:t>
            </a:r>
            <a:endParaRPr lang="en-US" altLang="zh-CN" dirty="0" smtClean="0"/>
          </a:p>
          <a:p>
            <a:pPr lvl="1"/>
            <a:r>
              <a:rPr lang="zh-CN" altLang="en-US" dirty="0" smtClean="0"/>
              <a:t>根据状态编码写出状态转换表</a:t>
            </a:r>
            <a:endParaRPr lang="en-US" altLang="zh-CN" dirty="0" smtClean="0"/>
          </a:p>
          <a:p>
            <a:pPr lvl="1"/>
            <a:r>
              <a:rPr lang="zh-CN" altLang="en-US" dirty="0" smtClean="0"/>
              <a:t>选定存储单元的类型</a:t>
            </a:r>
            <a:r>
              <a:rPr lang="en-US" altLang="zh-CN" dirty="0" smtClean="0"/>
              <a:t>, </a:t>
            </a:r>
            <a:r>
              <a:rPr lang="zh-CN" altLang="en-US" dirty="0" smtClean="0"/>
              <a:t>并求出状态方程、驱动方程和输出方程</a:t>
            </a:r>
            <a:endParaRPr lang="en-US" altLang="zh-CN" dirty="0" smtClean="0"/>
          </a:p>
          <a:p>
            <a:pPr lvl="1"/>
            <a:r>
              <a:rPr lang="zh-CN" altLang="en-US" dirty="0" smtClean="0"/>
              <a:t>使用卡洛图化简</a:t>
            </a:r>
            <a:endParaRPr lang="en-US" altLang="zh-CN" dirty="0" smtClean="0"/>
          </a:p>
          <a:p>
            <a:pPr lvl="1"/>
            <a:r>
              <a:rPr lang="zh-CN" altLang="en-US" dirty="0" smtClean="0"/>
              <a:t>用门电路和存储单元实现</a:t>
            </a:r>
            <a:endParaRPr lang="en-US" altLang="zh-CN" dirty="0" smtClean="0"/>
          </a:p>
          <a:p>
            <a:pPr lvl="1"/>
            <a:endParaRPr lang="en-US" altLang="zh-CN" dirty="0" smtClean="0"/>
          </a:p>
          <a:p>
            <a:pPr lvl="1"/>
            <a:endParaRPr lang="zh-CN" altLang="en-US" dirty="0"/>
          </a:p>
        </p:txBody>
      </p:sp>
      <p:pic>
        <p:nvPicPr>
          <p:cNvPr id="4" name="Picture 3" descr="AACXWYZ0"/>
          <p:cNvPicPr>
            <a:picLocks noChangeAspect="1" noChangeArrowheads="1"/>
          </p:cNvPicPr>
          <p:nvPr/>
        </p:nvPicPr>
        <p:blipFill>
          <a:blip r:embed="rId2" cstate="print"/>
          <a:srcRect/>
          <a:stretch>
            <a:fillRect/>
          </a:stretch>
        </p:blipFill>
        <p:spPr bwMode="auto">
          <a:xfrm>
            <a:off x="827584" y="4437112"/>
            <a:ext cx="3414533" cy="2088232"/>
          </a:xfrm>
          <a:prstGeom prst="rect">
            <a:avLst/>
          </a:prstGeom>
          <a:noFill/>
        </p:spPr>
      </p:pic>
      <p:pic>
        <p:nvPicPr>
          <p:cNvPr id="5" name="Picture 3" descr="AACXWZA0"/>
          <p:cNvPicPr>
            <a:picLocks noChangeAspect="1" noChangeArrowheads="1"/>
          </p:cNvPicPr>
          <p:nvPr/>
        </p:nvPicPr>
        <p:blipFill>
          <a:blip r:embed="rId3" cstate="print"/>
          <a:srcRect/>
          <a:stretch>
            <a:fillRect/>
          </a:stretch>
        </p:blipFill>
        <p:spPr bwMode="auto">
          <a:xfrm>
            <a:off x="5724128" y="836712"/>
            <a:ext cx="3000697" cy="2330095"/>
          </a:xfrm>
          <a:prstGeom prst="rect">
            <a:avLst/>
          </a:prstGeom>
          <a:noFill/>
        </p:spPr>
      </p:pic>
      <p:pic>
        <p:nvPicPr>
          <p:cNvPr id="6" name="Picture 3" descr="AACXWZB0"/>
          <p:cNvPicPr>
            <a:picLocks noChangeAspect="1" noChangeArrowheads="1"/>
          </p:cNvPicPr>
          <p:nvPr/>
        </p:nvPicPr>
        <p:blipFill>
          <a:blip r:embed="rId4" cstate="print"/>
          <a:srcRect/>
          <a:stretch>
            <a:fillRect/>
          </a:stretch>
        </p:blipFill>
        <p:spPr bwMode="auto">
          <a:xfrm>
            <a:off x="5724128" y="3429000"/>
            <a:ext cx="2890515" cy="2959423"/>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Line 9"/>
          <p:cNvSpPr>
            <a:spLocks noChangeShapeType="1"/>
          </p:cNvSpPr>
          <p:nvPr/>
        </p:nvSpPr>
        <p:spPr bwMode="auto">
          <a:xfrm>
            <a:off x="482252" y="3836468"/>
            <a:ext cx="8116866" cy="0"/>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54" name="Line 10"/>
          <p:cNvSpPr>
            <a:spLocks noChangeShapeType="1"/>
          </p:cNvSpPr>
          <p:nvPr/>
        </p:nvSpPr>
        <p:spPr bwMode="auto">
          <a:xfrm>
            <a:off x="1415441" y="3654675"/>
            <a:ext cx="0" cy="1002998"/>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55" name="Rectangle 11"/>
          <p:cNvSpPr>
            <a:spLocks noChangeArrowheads="1"/>
          </p:cNvSpPr>
          <p:nvPr/>
        </p:nvSpPr>
        <p:spPr bwMode="auto">
          <a:xfrm>
            <a:off x="242693" y="3613928"/>
            <a:ext cx="8054236" cy="1128373"/>
          </a:xfrm>
          <a:prstGeom prst="rect">
            <a:avLst/>
          </a:prstGeom>
          <a:noFill/>
          <a:ln w="12700">
            <a:noFill/>
            <a:miter lim="800000"/>
            <a:headEnd/>
            <a:tailEnd/>
          </a:ln>
          <a:effectLst/>
        </p:spPr>
        <p:txBody>
          <a:bodyPr wrap="none" lIns="0" tIns="26626" rIns="18795" bIns="26626"/>
          <a:lstStyle/>
          <a:p>
            <a:pPr marL="451065" lvl="4" defTabSz="930320">
              <a:lnSpc>
                <a:spcPts val="1579"/>
              </a:lnSpc>
              <a:tabLst>
                <a:tab pos="956946" algn="l"/>
                <a:tab pos="1346928" algn="l"/>
                <a:tab pos="1808957" algn="l"/>
                <a:tab pos="2255322" algn="l"/>
                <a:tab pos="2706386" algn="l"/>
                <a:tab pos="3157450" algn="l"/>
                <a:tab pos="3608515" algn="l"/>
                <a:tab pos="4059580" algn="l"/>
                <a:tab pos="4510643" algn="l"/>
                <a:tab pos="4961708" algn="l"/>
                <a:tab pos="5412773" algn="l"/>
                <a:tab pos="5863837" algn="l"/>
                <a:tab pos="6314901" algn="l"/>
                <a:tab pos="6765966" algn="l"/>
                <a:tab pos="7217030" algn="l"/>
                <a:tab pos="7668095" algn="l"/>
                <a:tab pos="8120725" algn="l"/>
                <a:tab pos="8563958" algn="l"/>
              </a:tabLst>
            </a:pPr>
            <a:r>
              <a:rPr lang="en-US" altLang="zh-CN" dirty="0">
                <a:solidFill>
                  <a:srgbClr val="000000"/>
                </a:solidFill>
                <a:latin typeface="Tahoma" pitchFamily="34" charset="0"/>
              </a:rPr>
              <a:t>X	Y						16 possible functions (F0–F15)</a:t>
            </a:r>
            <a:br>
              <a:rPr lang="en-US" altLang="zh-CN" dirty="0">
                <a:solidFill>
                  <a:srgbClr val="000000"/>
                </a:solidFill>
                <a:latin typeface="Tahoma" pitchFamily="34" charset="0"/>
              </a:rPr>
            </a:br>
            <a:r>
              <a:rPr lang="en-US" altLang="zh-CN" dirty="0">
                <a:solidFill>
                  <a:srgbClr val="000000"/>
                </a:solidFill>
                <a:latin typeface="Tahoma" pitchFamily="34" charset="0"/>
              </a:rPr>
              <a:t>0	0	0	0	0	0	0	0	0	0	1	1	1	1	1	1	1	1</a:t>
            </a:r>
            <a:br>
              <a:rPr lang="en-US" altLang="zh-CN" dirty="0">
                <a:solidFill>
                  <a:srgbClr val="000000"/>
                </a:solidFill>
                <a:latin typeface="Tahoma" pitchFamily="34" charset="0"/>
              </a:rPr>
            </a:br>
            <a:r>
              <a:rPr lang="en-US" altLang="zh-CN" dirty="0">
                <a:solidFill>
                  <a:srgbClr val="000000"/>
                </a:solidFill>
                <a:latin typeface="Tahoma" pitchFamily="34" charset="0"/>
              </a:rPr>
              <a:t>0	1	0	0	0	0	1	1	1	1	0	0	0	0	1	1	1	1</a:t>
            </a:r>
          </a:p>
          <a:p>
            <a:pPr marL="451065" lvl="4" defTabSz="930320">
              <a:lnSpc>
                <a:spcPts val="1579"/>
              </a:lnSpc>
              <a:tabLst>
                <a:tab pos="956946" algn="l"/>
                <a:tab pos="1346928" algn="l"/>
                <a:tab pos="1808957" algn="l"/>
                <a:tab pos="2255322" algn="l"/>
                <a:tab pos="2706386" algn="l"/>
                <a:tab pos="3157450" algn="l"/>
                <a:tab pos="3608515" algn="l"/>
                <a:tab pos="4059580" algn="l"/>
                <a:tab pos="4510643" algn="l"/>
                <a:tab pos="4961708" algn="l"/>
                <a:tab pos="5412773" algn="l"/>
                <a:tab pos="5863837" algn="l"/>
                <a:tab pos="6314901" algn="l"/>
                <a:tab pos="6765966" algn="l"/>
                <a:tab pos="7217030" algn="l"/>
                <a:tab pos="7668095" algn="l"/>
                <a:tab pos="8120725" algn="l"/>
                <a:tab pos="8563958" algn="l"/>
              </a:tabLst>
            </a:pPr>
            <a:r>
              <a:rPr lang="en-US" altLang="zh-CN" dirty="0">
                <a:solidFill>
                  <a:srgbClr val="000000"/>
                </a:solidFill>
                <a:latin typeface="Tahoma" pitchFamily="34" charset="0"/>
              </a:rPr>
              <a:t>1	0	0	0	1	1	0	0	1	1	0	0	1	1	0	0	1	1</a:t>
            </a:r>
          </a:p>
          <a:p>
            <a:pPr marL="451065" lvl="4" defTabSz="930320">
              <a:lnSpc>
                <a:spcPts val="1579"/>
              </a:lnSpc>
              <a:tabLst>
                <a:tab pos="956946" algn="l"/>
                <a:tab pos="1346928" algn="l"/>
                <a:tab pos="1808957" algn="l"/>
                <a:tab pos="2255322" algn="l"/>
                <a:tab pos="2706386" algn="l"/>
                <a:tab pos="3157450" algn="l"/>
                <a:tab pos="3608515" algn="l"/>
                <a:tab pos="4059580" algn="l"/>
                <a:tab pos="4510643" algn="l"/>
                <a:tab pos="4961708" algn="l"/>
                <a:tab pos="5412773" algn="l"/>
                <a:tab pos="5863837" algn="l"/>
                <a:tab pos="6314901" algn="l"/>
                <a:tab pos="6765966" algn="l"/>
                <a:tab pos="7217030" algn="l"/>
                <a:tab pos="7668095" algn="l"/>
                <a:tab pos="8120725" algn="l"/>
                <a:tab pos="8563958" algn="l"/>
              </a:tabLst>
            </a:pPr>
            <a:r>
              <a:rPr lang="en-US" altLang="zh-CN" dirty="0">
                <a:solidFill>
                  <a:srgbClr val="000000"/>
                </a:solidFill>
                <a:latin typeface="Tahoma" pitchFamily="34" charset="0"/>
              </a:rPr>
              <a:t>1	1	0	1	0	1	0	1	0	1	0	1	0	1	0	1	0	1</a:t>
            </a:r>
          </a:p>
        </p:txBody>
      </p:sp>
      <p:sp>
        <p:nvSpPr>
          <p:cNvPr id="6156" name="Rectangle 12"/>
          <p:cNvSpPr>
            <a:spLocks noChangeArrowheads="1"/>
          </p:cNvSpPr>
          <p:nvPr/>
        </p:nvSpPr>
        <p:spPr bwMode="auto">
          <a:xfrm>
            <a:off x="1052187" y="4776779"/>
            <a:ext cx="538619"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0</a:t>
            </a:r>
          </a:p>
        </p:txBody>
      </p:sp>
      <p:sp>
        <p:nvSpPr>
          <p:cNvPr id="6157" name="Rectangle 13"/>
          <p:cNvSpPr>
            <a:spLocks noChangeArrowheads="1"/>
          </p:cNvSpPr>
          <p:nvPr/>
        </p:nvSpPr>
        <p:spPr bwMode="auto">
          <a:xfrm>
            <a:off x="1252603" y="5077679"/>
            <a:ext cx="977030" cy="325974"/>
          </a:xfrm>
          <a:prstGeom prst="rect">
            <a:avLst/>
          </a:prstGeom>
          <a:noFill/>
          <a:ln w="12700">
            <a:noFill/>
            <a:miter lim="800000"/>
            <a:headEnd/>
            <a:tailEnd/>
          </a:ln>
          <a:effectLst/>
        </p:spPr>
        <p:txBody>
          <a:bodyPr wrap="none" lIns="18795" tIns="26626" rIns="18795" bIns="26626"/>
          <a:lstStyle/>
          <a:p>
            <a:pPr>
              <a:lnSpc>
                <a:spcPts val="1579"/>
              </a:lnSpc>
              <a:tabLst>
                <a:tab pos="451065" algn="l"/>
                <a:tab pos="902129" algn="l"/>
                <a:tab pos="1353193" algn="l"/>
              </a:tabLst>
            </a:pPr>
            <a:r>
              <a:rPr lang="en-US" altLang="zh-CN" sz="1400" dirty="0">
                <a:solidFill>
                  <a:srgbClr val="000000"/>
                </a:solidFill>
                <a:latin typeface="Tahoma" pitchFamily="34" charset="0"/>
              </a:rPr>
              <a:t>X </a:t>
            </a:r>
            <a:r>
              <a:rPr lang="en-US" altLang="zh-CN" sz="1400" u="sng" dirty="0">
                <a:solidFill>
                  <a:srgbClr val="000000"/>
                </a:solidFill>
                <a:latin typeface="Tahoma" pitchFamily="34" charset="0"/>
              </a:rPr>
              <a:t>and</a:t>
            </a:r>
            <a:r>
              <a:rPr lang="en-US" altLang="zh-CN" sz="1400" dirty="0">
                <a:solidFill>
                  <a:srgbClr val="000000"/>
                </a:solidFill>
                <a:latin typeface="Tahoma" pitchFamily="34" charset="0"/>
              </a:rPr>
              <a:t> Y</a:t>
            </a:r>
          </a:p>
        </p:txBody>
      </p:sp>
      <p:sp>
        <p:nvSpPr>
          <p:cNvPr id="6158" name="Rectangle 14"/>
          <p:cNvSpPr>
            <a:spLocks noChangeArrowheads="1"/>
          </p:cNvSpPr>
          <p:nvPr/>
        </p:nvSpPr>
        <p:spPr bwMode="auto">
          <a:xfrm>
            <a:off x="2242158" y="4877079"/>
            <a:ext cx="551146"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a:t>
            </a:r>
          </a:p>
        </p:txBody>
      </p:sp>
      <p:sp>
        <p:nvSpPr>
          <p:cNvPr id="6159" name="Rectangle 15"/>
          <p:cNvSpPr>
            <a:spLocks noChangeArrowheads="1"/>
          </p:cNvSpPr>
          <p:nvPr/>
        </p:nvSpPr>
        <p:spPr bwMode="auto">
          <a:xfrm>
            <a:off x="2981194" y="4889616"/>
            <a:ext cx="551146"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Y</a:t>
            </a:r>
          </a:p>
        </p:txBody>
      </p:sp>
      <p:sp>
        <p:nvSpPr>
          <p:cNvPr id="6160" name="Rectangle 16"/>
          <p:cNvSpPr>
            <a:spLocks noChangeArrowheads="1"/>
          </p:cNvSpPr>
          <p:nvPr/>
        </p:nvSpPr>
        <p:spPr bwMode="auto">
          <a:xfrm>
            <a:off x="3945698" y="5315891"/>
            <a:ext cx="939452"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 </a:t>
            </a:r>
            <a:r>
              <a:rPr lang="en-US" altLang="zh-CN" sz="1400" u="sng" dirty="0">
                <a:solidFill>
                  <a:srgbClr val="000000"/>
                </a:solidFill>
                <a:latin typeface="Tahoma" pitchFamily="34" charset="0"/>
              </a:rPr>
              <a:t>or</a:t>
            </a:r>
            <a:r>
              <a:rPr lang="en-US" altLang="zh-CN" sz="1400" dirty="0">
                <a:solidFill>
                  <a:srgbClr val="000000"/>
                </a:solidFill>
                <a:latin typeface="Tahoma" pitchFamily="34" charset="0"/>
              </a:rPr>
              <a:t> Y</a:t>
            </a:r>
          </a:p>
        </p:txBody>
      </p:sp>
      <p:sp>
        <p:nvSpPr>
          <p:cNvPr id="6161" name="Rectangle 17"/>
          <p:cNvSpPr>
            <a:spLocks noChangeArrowheads="1"/>
          </p:cNvSpPr>
          <p:nvPr/>
        </p:nvSpPr>
        <p:spPr bwMode="auto">
          <a:xfrm>
            <a:off x="6325644" y="4902154"/>
            <a:ext cx="826718"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u="sng" dirty="0">
                <a:solidFill>
                  <a:srgbClr val="000000"/>
                </a:solidFill>
                <a:latin typeface="Tahoma" pitchFamily="34" charset="0"/>
              </a:rPr>
              <a:t>not</a:t>
            </a:r>
            <a:r>
              <a:rPr lang="en-US" altLang="zh-CN" sz="1400" dirty="0">
                <a:solidFill>
                  <a:srgbClr val="000000"/>
                </a:solidFill>
                <a:latin typeface="Tahoma" pitchFamily="34" charset="0"/>
              </a:rPr>
              <a:t> Y</a:t>
            </a:r>
          </a:p>
        </p:txBody>
      </p:sp>
      <p:sp>
        <p:nvSpPr>
          <p:cNvPr id="6162" name="Rectangle 18"/>
          <p:cNvSpPr>
            <a:spLocks noChangeArrowheads="1"/>
          </p:cNvSpPr>
          <p:nvPr/>
        </p:nvSpPr>
        <p:spPr bwMode="auto">
          <a:xfrm>
            <a:off x="7089731" y="4877079"/>
            <a:ext cx="801666"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u="sng" dirty="0">
                <a:solidFill>
                  <a:srgbClr val="000000"/>
                </a:solidFill>
                <a:latin typeface="Tahoma" pitchFamily="34" charset="0"/>
              </a:rPr>
              <a:t>not</a:t>
            </a:r>
            <a:r>
              <a:rPr lang="en-US" altLang="zh-CN" sz="1400" dirty="0">
                <a:solidFill>
                  <a:srgbClr val="000000"/>
                </a:solidFill>
                <a:latin typeface="Tahoma" pitchFamily="34" charset="0"/>
              </a:rPr>
              <a:t> X</a:t>
            </a:r>
          </a:p>
        </p:txBody>
      </p:sp>
      <p:sp>
        <p:nvSpPr>
          <p:cNvPr id="6163" name="Rectangle 19"/>
          <p:cNvSpPr>
            <a:spLocks noChangeArrowheads="1"/>
          </p:cNvSpPr>
          <p:nvPr/>
        </p:nvSpPr>
        <p:spPr bwMode="auto">
          <a:xfrm>
            <a:off x="8354860" y="4776779"/>
            <a:ext cx="538619"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1</a:t>
            </a:r>
          </a:p>
        </p:txBody>
      </p:sp>
      <p:sp>
        <p:nvSpPr>
          <p:cNvPr id="6164" name="Line 20"/>
          <p:cNvSpPr>
            <a:spLocks noChangeShapeType="1"/>
          </p:cNvSpPr>
          <p:nvPr/>
        </p:nvSpPr>
        <p:spPr bwMode="auto">
          <a:xfrm flipH="1">
            <a:off x="1709803" y="4682749"/>
            <a:ext cx="350729" cy="426274"/>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65" name="Line 21"/>
          <p:cNvSpPr>
            <a:spLocks noChangeShapeType="1"/>
          </p:cNvSpPr>
          <p:nvPr/>
        </p:nvSpPr>
        <p:spPr bwMode="auto">
          <a:xfrm flipH="1">
            <a:off x="4427951" y="4720360"/>
            <a:ext cx="363254" cy="614337"/>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66" name="Rectangle 22"/>
          <p:cNvSpPr>
            <a:spLocks noChangeArrowheads="1"/>
          </p:cNvSpPr>
          <p:nvPr/>
        </p:nvSpPr>
        <p:spPr bwMode="auto">
          <a:xfrm>
            <a:off x="4064696" y="2764514"/>
            <a:ext cx="901874" cy="451350"/>
          </a:xfrm>
          <a:prstGeom prst="rect">
            <a:avLst/>
          </a:prstGeom>
          <a:noFill/>
          <a:ln w="12700">
            <a:solidFill>
              <a:srgbClr val="000000"/>
            </a:solidFill>
            <a:miter lim="800000"/>
            <a:headEnd/>
            <a:tailEnd/>
          </a:ln>
          <a:effectLst/>
        </p:spPr>
        <p:txBody>
          <a:bodyPr wrap="none" lIns="90213" tIns="45106" rIns="90213" bIns="45106" anchor="ctr"/>
          <a:lstStyle/>
          <a:p>
            <a:pPr>
              <a:buNone/>
            </a:pPr>
            <a:endParaRPr lang="zh-CN" altLang="en-US" sz="1400" dirty="0"/>
          </a:p>
        </p:txBody>
      </p:sp>
      <p:sp>
        <p:nvSpPr>
          <p:cNvPr id="6167" name="Line 23"/>
          <p:cNvSpPr>
            <a:spLocks noChangeShapeType="1"/>
          </p:cNvSpPr>
          <p:nvPr/>
        </p:nvSpPr>
        <p:spPr bwMode="auto">
          <a:xfrm>
            <a:off x="4966570" y="2983920"/>
            <a:ext cx="438411" cy="0"/>
          </a:xfrm>
          <a:prstGeom prst="line">
            <a:avLst/>
          </a:prstGeom>
          <a:noFill/>
          <a:ln w="12700">
            <a:solidFill>
              <a:srgbClr val="000000"/>
            </a:solidFill>
            <a:round/>
            <a:headEnd/>
            <a:tailEnd type="triangle" w="med" len="med"/>
          </a:ln>
          <a:effectLst/>
        </p:spPr>
        <p:txBody>
          <a:bodyPr wrap="none" lIns="90213" tIns="45106" rIns="90213" bIns="45106" anchor="ctr"/>
          <a:lstStyle/>
          <a:p>
            <a:pPr>
              <a:buNone/>
            </a:pPr>
            <a:endParaRPr lang="zh-CN" altLang="en-US" sz="1400" dirty="0"/>
          </a:p>
        </p:txBody>
      </p:sp>
      <p:sp>
        <p:nvSpPr>
          <p:cNvPr id="6168" name="Line 24"/>
          <p:cNvSpPr>
            <a:spLocks noChangeShapeType="1"/>
          </p:cNvSpPr>
          <p:nvPr/>
        </p:nvSpPr>
        <p:spPr bwMode="auto">
          <a:xfrm>
            <a:off x="3613760" y="2871082"/>
            <a:ext cx="438411" cy="0"/>
          </a:xfrm>
          <a:prstGeom prst="line">
            <a:avLst/>
          </a:prstGeom>
          <a:noFill/>
          <a:ln w="12700">
            <a:solidFill>
              <a:srgbClr val="000000"/>
            </a:solidFill>
            <a:round/>
            <a:headEnd/>
            <a:tailEnd type="triangle" w="med" len="med"/>
          </a:ln>
          <a:effectLst/>
        </p:spPr>
        <p:txBody>
          <a:bodyPr wrap="none" lIns="90213" tIns="45106" rIns="90213" bIns="45106" anchor="ctr"/>
          <a:lstStyle/>
          <a:p>
            <a:pPr>
              <a:buNone/>
            </a:pPr>
            <a:endParaRPr lang="zh-CN" altLang="en-US" sz="1400" dirty="0"/>
          </a:p>
        </p:txBody>
      </p:sp>
      <p:sp>
        <p:nvSpPr>
          <p:cNvPr id="6169" name="Line 25"/>
          <p:cNvSpPr>
            <a:spLocks noChangeShapeType="1"/>
          </p:cNvSpPr>
          <p:nvPr/>
        </p:nvSpPr>
        <p:spPr bwMode="auto">
          <a:xfrm>
            <a:off x="3613760" y="3096757"/>
            <a:ext cx="438411" cy="0"/>
          </a:xfrm>
          <a:prstGeom prst="line">
            <a:avLst/>
          </a:prstGeom>
          <a:noFill/>
          <a:ln w="12700">
            <a:solidFill>
              <a:srgbClr val="000000"/>
            </a:solidFill>
            <a:round/>
            <a:headEnd/>
            <a:tailEnd type="triangle" w="med" len="med"/>
          </a:ln>
          <a:effectLst/>
        </p:spPr>
        <p:txBody>
          <a:bodyPr wrap="none" lIns="90213" tIns="45106" rIns="90213" bIns="45106" anchor="ctr"/>
          <a:lstStyle/>
          <a:p>
            <a:pPr>
              <a:buNone/>
            </a:pPr>
            <a:endParaRPr lang="zh-CN" altLang="en-US" sz="1400" dirty="0"/>
          </a:p>
        </p:txBody>
      </p:sp>
      <p:sp>
        <p:nvSpPr>
          <p:cNvPr id="6170" name="Rectangle 26"/>
          <p:cNvSpPr>
            <a:spLocks noChangeArrowheads="1"/>
          </p:cNvSpPr>
          <p:nvPr/>
        </p:nvSpPr>
        <p:spPr bwMode="auto">
          <a:xfrm>
            <a:off x="3306871" y="2708095"/>
            <a:ext cx="576197" cy="401199"/>
          </a:xfrm>
          <a:prstGeom prst="rect">
            <a:avLst/>
          </a:prstGeom>
          <a:noFill/>
          <a:ln w="12700">
            <a:noFill/>
            <a:miter lim="800000"/>
            <a:headEnd/>
            <a:tailEnd/>
          </a:ln>
          <a:effectLst/>
        </p:spPr>
        <p:txBody>
          <a:bodyPr wrap="none" lIns="18795" tIns="26626" rIns="18795" bIns="26626"/>
          <a:lstStyle/>
          <a:p>
            <a:pPr>
              <a:lnSpc>
                <a:spcPts val="2171"/>
              </a:lnSpc>
              <a:tabLst>
                <a:tab pos="451065" algn="l"/>
                <a:tab pos="902129" algn="l"/>
                <a:tab pos="1353193" algn="l"/>
              </a:tabLst>
            </a:pPr>
            <a:r>
              <a:rPr lang="en-US" altLang="zh-CN" dirty="0">
                <a:solidFill>
                  <a:srgbClr val="000000"/>
                </a:solidFill>
                <a:latin typeface="Tahoma" pitchFamily="34" charset="0"/>
              </a:rPr>
              <a:t>X</a:t>
            </a:r>
          </a:p>
        </p:txBody>
      </p:sp>
      <p:sp>
        <p:nvSpPr>
          <p:cNvPr id="6171" name="Rectangle 27"/>
          <p:cNvSpPr>
            <a:spLocks noChangeArrowheads="1"/>
          </p:cNvSpPr>
          <p:nvPr/>
        </p:nvSpPr>
        <p:spPr bwMode="auto">
          <a:xfrm>
            <a:off x="3306871" y="2933770"/>
            <a:ext cx="576197" cy="401199"/>
          </a:xfrm>
          <a:prstGeom prst="rect">
            <a:avLst/>
          </a:prstGeom>
          <a:noFill/>
          <a:ln w="12700">
            <a:noFill/>
            <a:miter lim="800000"/>
            <a:headEnd/>
            <a:tailEnd/>
          </a:ln>
          <a:effectLst/>
        </p:spPr>
        <p:txBody>
          <a:bodyPr wrap="none" lIns="18795" tIns="26626" rIns="18795" bIns="26626"/>
          <a:lstStyle/>
          <a:p>
            <a:pPr>
              <a:lnSpc>
                <a:spcPts val="2171"/>
              </a:lnSpc>
              <a:tabLst>
                <a:tab pos="451065" algn="l"/>
                <a:tab pos="902129" algn="l"/>
                <a:tab pos="1353193" algn="l"/>
              </a:tabLst>
            </a:pPr>
            <a:r>
              <a:rPr lang="en-US" altLang="zh-CN" dirty="0">
                <a:solidFill>
                  <a:srgbClr val="000000"/>
                </a:solidFill>
                <a:latin typeface="Tahoma" pitchFamily="34" charset="0"/>
              </a:rPr>
              <a:t>Y</a:t>
            </a:r>
          </a:p>
        </p:txBody>
      </p:sp>
      <p:sp>
        <p:nvSpPr>
          <p:cNvPr id="6172" name="Rectangle 28"/>
          <p:cNvSpPr>
            <a:spLocks noChangeArrowheads="1"/>
          </p:cNvSpPr>
          <p:nvPr/>
        </p:nvSpPr>
        <p:spPr bwMode="auto">
          <a:xfrm>
            <a:off x="5448823" y="2808395"/>
            <a:ext cx="563671" cy="401199"/>
          </a:xfrm>
          <a:prstGeom prst="rect">
            <a:avLst/>
          </a:prstGeom>
          <a:noFill/>
          <a:ln w="12700">
            <a:noFill/>
            <a:miter lim="800000"/>
            <a:headEnd/>
            <a:tailEnd/>
          </a:ln>
          <a:effectLst/>
        </p:spPr>
        <p:txBody>
          <a:bodyPr wrap="none" lIns="18795" tIns="26626" rIns="18795" bIns="26626"/>
          <a:lstStyle/>
          <a:p>
            <a:pPr>
              <a:lnSpc>
                <a:spcPts val="2171"/>
              </a:lnSpc>
              <a:tabLst>
                <a:tab pos="451065" algn="l"/>
                <a:tab pos="902129" algn="l"/>
                <a:tab pos="1353193" algn="l"/>
              </a:tabLst>
            </a:pPr>
            <a:r>
              <a:rPr lang="en-US" altLang="zh-CN" dirty="0">
                <a:solidFill>
                  <a:srgbClr val="000000"/>
                </a:solidFill>
                <a:latin typeface="Tahoma" pitchFamily="34" charset="0"/>
              </a:rPr>
              <a:t>F</a:t>
            </a:r>
          </a:p>
        </p:txBody>
      </p:sp>
      <p:sp>
        <p:nvSpPr>
          <p:cNvPr id="6173" name="Line 29"/>
          <p:cNvSpPr>
            <a:spLocks noChangeShapeType="1"/>
          </p:cNvSpPr>
          <p:nvPr/>
        </p:nvSpPr>
        <p:spPr bwMode="auto">
          <a:xfrm flipH="1">
            <a:off x="1409179" y="4670210"/>
            <a:ext cx="175364" cy="125375"/>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74" name="Line 30"/>
          <p:cNvSpPr>
            <a:spLocks noChangeShapeType="1"/>
          </p:cNvSpPr>
          <p:nvPr/>
        </p:nvSpPr>
        <p:spPr bwMode="auto">
          <a:xfrm flipH="1">
            <a:off x="2536520" y="4657673"/>
            <a:ext cx="388307" cy="238212"/>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75" name="Line 31"/>
          <p:cNvSpPr>
            <a:spLocks noChangeShapeType="1"/>
          </p:cNvSpPr>
          <p:nvPr/>
        </p:nvSpPr>
        <p:spPr bwMode="auto">
          <a:xfrm flipH="1">
            <a:off x="3300609" y="4657673"/>
            <a:ext cx="563671" cy="263287"/>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76" name="Rectangle 32"/>
          <p:cNvSpPr>
            <a:spLocks noChangeArrowheads="1"/>
          </p:cNvSpPr>
          <p:nvPr/>
        </p:nvSpPr>
        <p:spPr bwMode="auto">
          <a:xfrm>
            <a:off x="3532340" y="5002453"/>
            <a:ext cx="851770"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 </a:t>
            </a:r>
            <a:r>
              <a:rPr lang="en-US" altLang="zh-CN" sz="1400" u="sng" dirty="0" err="1">
                <a:solidFill>
                  <a:srgbClr val="000000"/>
                </a:solidFill>
                <a:latin typeface="Tahoma" pitchFamily="34" charset="0"/>
                <a:sym typeface="Symbol" pitchFamily="18" charset="2"/>
              </a:rPr>
              <a:t>xor</a:t>
            </a:r>
            <a:r>
              <a:rPr lang="en-US" altLang="zh-CN" sz="1400" dirty="0">
                <a:solidFill>
                  <a:srgbClr val="000000"/>
                </a:solidFill>
                <a:latin typeface="Tahoma" pitchFamily="34" charset="0"/>
              </a:rPr>
              <a:t> Y</a:t>
            </a:r>
          </a:p>
        </p:txBody>
      </p:sp>
      <p:sp>
        <p:nvSpPr>
          <p:cNvPr id="6177" name="Line 33"/>
          <p:cNvSpPr>
            <a:spLocks noChangeShapeType="1"/>
          </p:cNvSpPr>
          <p:nvPr/>
        </p:nvSpPr>
        <p:spPr bwMode="auto">
          <a:xfrm flipH="1">
            <a:off x="3964488" y="4670211"/>
            <a:ext cx="338203" cy="376124"/>
          </a:xfrm>
          <a:prstGeom prst="line">
            <a:avLst/>
          </a:prstGeom>
          <a:noFill/>
          <a:ln w="12700">
            <a:solidFill>
              <a:srgbClr val="000000"/>
            </a:solidFill>
            <a:round/>
            <a:headEnd/>
            <a:tailEnd/>
          </a:ln>
          <a:effectLst/>
        </p:spPr>
        <p:txBody>
          <a:bodyPr wrap="none" lIns="90213" tIns="45106" rIns="90213" bIns="45106" anchor="ctr"/>
          <a:lstStyle/>
          <a:p>
            <a:pPr>
              <a:buNone/>
            </a:pPr>
            <a:endParaRPr lang="zh-CN" altLang="en-US" sz="1400" dirty="0"/>
          </a:p>
        </p:txBody>
      </p:sp>
      <p:sp>
        <p:nvSpPr>
          <p:cNvPr id="6178" name="Rectangle 34"/>
          <p:cNvSpPr>
            <a:spLocks noChangeArrowheads="1"/>
          </p:cNvSpPr>
          <p:nvPr/>
        </p:nvSpPr>
        <p:spPr bwMode="auto">
          <a:xfrm>
            <a:off x="4759891" y="5315890"/>
            <a:ext cx="1653436" cy="5265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 </a:t>
            </a:r>
            <a:r>
              <a:rPr lang="en-US" altLang="zh-CN" sz="1400" u="sng" dirty="0">
                <a:solidFill>
                  <a:srgbClr val="000000"/>
                </a:solidFill>
                <a:latin typeface="Tahoma" pitchFamily="34" charset="0"/>
              </a:rPr>
              <a:t>nor</a:t>
            </a:r>
            <a:r>
              <a:rPr lang="en-US" altLang="zh-CN" sz="1400" dirty="0">
                <a:solidFill>
                  <a:srgbClr val="000000"/>
                </a:solidFill>
                <a:latin typeface="Tahoma" pitchFamily="34" charset="0"/>
              </a:rPr>
              <a:t> Y</a:t>
            </a:r>
            <a:br>
              <a:rPr lang="en-US" altLang="zh-CN" sz="1400" dirty="0">
                <a:solidFill>
                  <a:srgbClr val="000000"/>
                </a:solidFill>
                <a:latin typeface="Tahoma" pitchFamily="34" charset="0"/>
              </a:rPr>
            </a:br>
            <a:r>
              <a:rPr lang="en-US" altLang="zh-CN" sz="1400" u="sng" dirty="0">
                <a:solidFill>
                  <a:srgbClr val="000000"/>
                </a:solidFill>
                <a:latin typeface="Tahoma" pitchFamily="34" charset="0"/>
              </a:rPr>
              <a:t>not</a:t>
            </a:r>
            <a:r>
              <a:rPr lang="en-US" altLang="zh-CN" sz="1400" dirty="0">
                <a:solidFill>
                  <a:srgbClr val="000000"/>
                </a:solidFill>
                <a:latin typeface="Tahoma" pitchFamily="34" charset="0"/>
              </a:rPr>
              <a:t> (X </a:t>
            </a:r>
            <a:r>
              <a:rPr lang="en-US" altLang="zh-CN" sz="1400" u="sng" dirty="0">
                <a:solidFill>
                  <a:srgbClr val="000000"/>
                </a:solidFill>
                <a:latin typeface="Tahoma" pitchFamily="34" charset="0"/>
              </a:rPr>
              <a:t>or</a:t>
            </a:r>
            <a:r>
              <a:rPr lang="en-US" altLang="zh-CN" sz="1400" dirty="0">
                <a:solidFill>
                  <a:srgbClr val="000000"/>
                </a:solidFill>
                <a:latin typeface="Tahoma" pitchFamily="34" charset="0"/>
              </a:rPr>
              <a:t> Y)</a:t>
            </a:r>
          </a:p>
        </p:txBody>
      </p:sp>
      <p:sp>
        <p:nvSpPr>
          <p:cNvPr id="6179" name="Rectangle 35"/>
          <p:cNvSpPr>
            <a:spLocks noChangeArrowheads="1"/>
          </p:cNvSpPr>
          <p:nvPr/>
        </p:nvSpPr>
        <p:spPr bwMode="auto">
          <a:xfrm>
            <a:off x="5699343" y="5014991"/>
            <a:ext cx="751561" cy="3259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 = Y</a:t>
            </a:r>
          </a:p>
        </p:txBody>
      </p:sp>
      <p:sp>
        <p:nvSpPr>
          <p:cNvPr id="6180" name="Rectangle 36"/>
          <p:cNvSpPr>
            <a:spLocks noChangeArrowheads="1"/>
          </p:cNvSpPr>
          <p:nvPr/>
        </p:nvSpPr>
        <p:spPr bwMode="auto">
          <a:xfrm>
            <a:off x="7440460" y="5077678"/>
            <a:ext cx="1665961" cy="526574"/>
          </a:xfrm>
          <a:prstGeom prst="rect">
            <a:avLst/>
          </a:prstGeom>
          <a:noFill/>
          <a:ln w="12700">
            <a:noFill/>
            <a:miter lim="800000"/>
            <a:headEnd/>
            <a:tailEnd/>
          </a:ln>
          <a:effectLst/>
        </p:spPr>
        <p:txBody>
          <a:bodyPr wrap="none" lIns="18795" tIns="26626" rIns="18795" bIns="26626"/>
          <a:lstStyle/>
          <a:p>
            <a:pPr algn="ctr">
              <a:lnSpc>
                <a:spcPts val="1579"/>
              </a:lnSpc>
              <a:tabLst>
                <a:tab pos="451065" algn="l"/>
                <a:tab pos="902129" algn="l"/>
                <a:tab pos="1353193" algn="l"/>
              </a:tabLst>
            </a:pPr>
            <a:r>
              <a:rPr lang="en-US" altLang="zh-CN" sz="1400" dirty="0">
                <a:solidFill>
                  <a:srgbClr val="000000"/>
                </a:solidFill>
                <a:latin typeface="Tahoma" pitchFamily="34" charset="0"/>
              </a:rPr>
              <a:t>X </a:t>
            </a:r>
            <a:r>
              <a:rPr lang="en-US" altLang="zh-CN" sz="1400" u="sng" dirty="0" err="1">
                <a:solidFill>
                  <a:srgbClr val="000000"/>
                </a:solidFill>
                <a:latin typeface="Tahoma" pitchFamily="34" charset="0"/>
              </a:rPr>
              <a:t>nand</a:t>
            </a:r>
            <a:r>
              <a:rPr lang="en-US" altLang="zh-CN" sz="1400" dirty="0">
                <a:solidFill>
                  <a:srgbClr val="000000"/>
                </a:solidFill>
                <a:latin typeface="Tahoma" pitchFamily="34" charset="0"/>
              </a:rPr>
              <a:t> Y</a:t>
            </a:r>
            <a:br>
              <a:rPr lang="en-US" altLang="zh-CN" sz="1400" dirty="0">
                <a:solidFill>
                  <a:srgbClr val="000000"/>
                </a:solidFill>
                <a:latin typeface="Tahoma" pitchFamily="34" charset="0"/>
              </a:rPr>
            </a:br>
            <a:r>
              <a:rPr lang="en-US" altLang="zh-CN" sz="1400" u="sng" dirty="0">
                <a:solidFill>
                  <a:srgbClr val="000000"/>
                </a:solidFill>
                <a:latin typeface="Tahoma" pitchFamily="34" charset="0"/>
              </a:rPr>
              <a:t>not</a:t>
            </a:r>
            <a:r>
              <a:rPr lang="en-US" altLang="zh-CN" sz="1400" dirty="0">
                <a:solidFill>
                  <a:srgbClr val="000000"/>
                </a:solidFill>
                <a:latin typeface="Tahoma" pitchFamily="34" charset="0"/>
              </a:rPr>
              <a:t> (X </a:t>
            </a:r>
            <a:r>
              <a:rPr lang="en-US" altLang="zh-CN" sz="1400" u="sng" dirty="0">
                <a:solidFill>
                  <a:srgbClr val="000000"/>
                </a:solidFill>
                <a:latin typeface="Tahoma" pitchFamily="34" charset="0"/>
              </a:rPr>
              <a:t>and</a:t>
            </a:r>
            <a:r>
              <a:rPr lang="en-US" altLang="zh-CN" sz="1400" dirty="0">
                <a:solidFill>
                  <a:srgbClr val="000000"/>
                </a:solidFill>
                <a:latin typeface="Tahoma" pitchFamily="34" charset="0"/>
              </a:rPr>
              <a:t> Y)</a:t>
            </a:r>
          </a:p>
        </p:txBody>
      </p:sp>
      <p:grpSp>
        <p:nvGrpSpPr>
          <p:cNvPr id="2" name="Group 43"/>
          <p:cNvGrpSpPr>
            <a:grpSpLocks/>
          </p:cNvGrpSpPr>
          <p:nvPr/>
        </p:nvGrpSpPr>
        <p:grpSpPr bwMode="auto">
          <a:xfrm>
            <a:off x="5204564" y="4657673"/>
            <a:ext cx="3356976" cy="677024"/>
            <a:chOff x="3324" y="2508"/>
            <a:chExt cx="2144" cy="432"/>
          </a:xfrm>
        </p:grpSpPr>
        <p:sp>
          <p:nvSpPr>
            <p:cNvPr id="6181" name="Line 37"/>
            <p:cNvSpPr>
              <a:spLocks noChangeShapeType="1"/>
            </p:cNvSpPr>
            <p:nvPr/>
          </p:nvSpPr>
          <p:spPr bwMode="auto">
            <a:xfrm>
              <a:off x="5068" y="2524"/>
              <a:ext cx="208" cy="272"/>
            </a:xfrm>
            <a:prstGeom prst="line">
              <a:avLst/>
            </a:prstGeom>
            <a:noFill/>
            <a:ln w="12700">
              <a:solidFill>
                <a:srgbClr val="000000"/>
              </a:solidFill>
              <a:round/>
              <a:headEnd/>
              <a:tailEnd/>
            </a:ln>
            <a:effectLst/>
          </p:spPr>
          <p:txBody>
            <a:bodyPr wrap="none" anchor="ctr"/>
            <a:lstStyle/>
            <a:p>
              <a:pPr>
                <a:buNone/>
              </a:pPr>
              <a:endParaRPr lang="zh-CN" altLang="en-US" sz="1400" dirty="0"/>
            </a:p>
          </p:txBody>
        </p:sp>
        <p:sp>
          <p:nvSpPr>
            <p:cNvPr id="6182" name="Line 38"/>
            <p:cNvSpPr>
              <a:spLocks noChangeShapeType="1"/>
            </p:cNvSpPr>
            <p:nvPr/>
          </p:nvSpPr>
          <p:spPr bwMode="auto">
            <a:xfrm>
              <a:off x="3324" y="2548"/>
              <a:ext cx="216" cy="392"/>
            </a:xfrm>
            <a:prstGeom prst="line">
              <a:avLst/>
            </a:prstGeom>
            <a:noFill/>
            <a:ln w="12700">
              <a:solidFill>
                <a:srgbClr val="000000"/>
              </a:solidFill>
              <a:round/>
              <a:headEnd/>
              <a:tailEnd/>
            </a:ln>
            <a:effectLst/>
          </p:spPr>
          <p:txBody>
            <a:bodyPr wrap="none" anchor="ctr"/>
            <a:lstStyle/>
            <a:p>
              <a:pPr>
                <a:buNone/>
              </a:pPr>
              <a:endParaRPr lang="zh-CN" altLang="en-US" sz="1400" dirty="0"/>
            </a:p>
          </p:txBody>
        </p:sp>
        <p:sp>
          <p:nvSpPr>
            <p:cNvPr id="6183" name="Line 39"/>
            <p:cNvSpPr>
              <a:spLocks noChangeShapeType="1"/>
            </p:cNvSpPr>
            <p:nvPr/>
          </p:nvSpPr>
          <p:spPr bwMode="auto">
            <a:xfrm>
              <a:off x="5372" y="2516"/>
              <a:ext cx="96" cy="80"/>
            </a:xfrm>
            <a:prstGeom prst="line">
              <a:avLst/>
            </a:prstGeom>
            <a:noFill/>
            <a:ln w="12700">
              <a:solidFill>
                <a:srgbClr val="000000"/>
              </a:solidFill>
              <a:round/>
              <a:headEnd/>
              <a:tailEnd/>
            </a:ln>
            <a:effectLst/>
          </p:spPr>
          <p:txBody>
            <a:bodyPr wrap="none" anchor="ctr"/>
            <a:lstStyle/>
            <a:p>
              <a:pPr>
                <a:buNone/>
              </a:pPr>
              <a:endParaRPr lang="zh-CN" altLang="en-US" sz="1400" dirty="0"/>
            </a:p>
          </p:txBody>
        </p:sp>
        <p:sp>
          <p:nvSpPr>
            <p:cNvPr id="6184" name="Line 40"/>
            <p:cNvSpPr>
              <a:spLocks noChangeShapeType="1"/>
            </p:cNvSpPr>
            <p:nvPr/>
          </p:nvSpPr>
          <p:spPr bwMode="auto">
            <a:xfrm>
              <a:off x="4516" y="2508"/>
              <a:ext cx="232" cy="152"/>
            </a:xfrm>
            <a:prstGeom prst="line">
              <a:avLst/>
            </a:prstGeom>
            <a:noFill/>
            <a:ln w="12700">
              <a:solidFill>
                <a:srgbClr val="000000"/>
              </a:solidFill>
              <a:round/>
              <a:headEnd/>
              <a:tailEnd/>
            </a:ln>
            <a:effectLst/>
          </p:spPr>
          <p:txBody>
            <a:bodyPr wrap="none" anchor="ctr"/>
            <a:lstStyle/>
            <a:p>
              <a:pPr>
                <a:buNone/>
              </a:pPr>
              <a:endParaRPr lang="zh-CN" altLang="en-US" sz="1400" dirty="0"/>
            </a:p>
          </p:txBody>
        </p:sp>
        <p:sp>
          <p:nvSpPr>
            <p:cNvPr id="6185" name="Line 41"/>
            <p:cNvSpPr>
              <a:spLocks noChangeShapeType="1"/>
            </p:cNvSpPr>
            <p:nvPr/>
          </p:nvSpPr>
          <p:spPr bwMode="auto">
            <a:xfrm>
              <a:off x="3916" y="2508"/>
              <a:ext cx="344" cy="168"/>
            </a:xfrm>
            <a:prstGeom prst="line">
              <a:avLst/>
            </a:prstGeom>
            <a:noFill/>
            <a:ln w="12700">
              <a:solidFill>
                <a:srgbClr val="000000"/>
              </a:solidFill>
              <a:round/>
              <a:headEnd/>
              <a:tailEnd/>
            </a:ln>
            <a:effectLst/>
          </p:spPr>
          <p:txBody>
            <a:bodyPr wrap="none" anchor="ctr"/>
            <a:lstStyle/>
            <a:p>
              <a:pPr>
                <a:buNone/>
              </a:pPr>
              <a:endParaRPr lang="zh-CN" altLang="en-US" sz="1400" dirty="0"/>
            </a:p>
          </p:txBody>
        </p:sp>
        <p:sp>
          <p:nvSpPr>
            <p:cNvPr id="6186" name="Line 42"/>
            <p:cNvSpPr>
              <a:spLocks noChangeShapeType="1"/>
            </p:cNvSpPr>
            <p:nvPr/>
          </p:nvSpPr>
          <p:spPr bwMode="auto">
            <a:xfrm>
              <a:off x="3636" y="2516"/>
              <a:ext cx="200" cy="240"/>
            </a:xfrm>
            <a:prstGeom prst="line">
              <a:avLst/>
            </a:prstGeom>
            <a:noFill/>
            <a:ln w="12700">
              <a:solidFill>
                <a:srgbClr val="000000"/>
              </a:solidFill>
              <a:round/>
              <a:headEnd/>
              <a:tailEnd/>
            </a:ln>
            <a:effectLst/>
          </p:spPr>
          <p:txBody>
            <a:bodyPr wrap="none" anchor="ctr"/>
            <a:lstStyle/>
            <a:p>
              <a:pPr>
                <a:buNone/>
              </a:pPr>
              <a:endParaRPr lang="zh-CN" altLang="en-US" sz="1400" dirty="0"/>
            </a:p>
          </p:txBody>
        </p:sp>
      </p:grpSp>
      <p:sp>
        <p:nvSpPr>
          <p:cNvPr id="6189" name="Rectangle 45"/>
          <p:cNvSpPr>
            <a:spLocks noGrp="1" noChangeArrowheads="1"/>
          </p:cNvSpPr>
          <p:nvPr>
            <p:ph type="title"/>
          </p:nvPr>
        </p:nvSpPr>
        <p:spPr/>
        <p:txBody>
          <a:bodyPr/>
          <a:lstStyle/>
          <a:p>
            <a:r>
              <a:rPr lang="en-US" altLang="zh-CN" sz="3600" dirty="0">
                <a:ea typeface="宋体" charset="-122"/>
              </a:rPr>
              <a:t>Possible logic functions of two variables</a:t>
            </a:r>
          </a:p>
        </p:txBody>
      </p:sp>
      <p:sp>
        <p:nvSpPr>
          <p:cNvPr id="6190" name="Rectangle 46"/>
          <p:cNvSpPr>
            <a:spLocks noGrp="1" noChangeArrowheads="1"/>
          </p:cNvSpPr>
          <p:nvPr>
            <p:ph type="body" idx="4294967295"/>
          </p:nvPr>
        </p:nvSpPr>
        <p:spPr>
          <a:xfrm>
            <a:off x="457201" y="1600096"/>
            <a:ext cx="8179496" cy="4457073"/>
          </a:xfrm>
          <a:prstGeom prst="rect">
            <a:avLst/>
          </a:prstGeom>
        </p:spPr>
        <p:txBody>
          <a:bodyPr lIns="90213" tIns="45106" rIns="90213" bIns="45106"/>
          <a:lstStyle/>
          <a:p>
            <a:r>
              <a:rPr lang="en-US" altLang="zh-CN" sz="2500" dirty="0">
                <a:ea typeface="宋体" charset="-122"/>
              </a:rPr>
              <a:t>There are 16 possible functions of 2 input variables:</a:t>
            </a:r>
          </a:p>
          <a:p>
            <a:pPr lvl="1"/>
            <a:r>
              <a:rPr lang="en-US" altLang="zh-CN" sz="2200" dirty="0">
                <a:ea typeface="宋体" charset="-122"/>
              </a:rPr>
              <a:t>in general, there are 2**(2**n) functions of n inputs</a:t>
            </a: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ASM</a:t>
            </a:r>
            <a:r>
              <a:rPr lang="zh-CN" altLang="en-US" dirty="0" smtClean="0"/>
              <a:t>图</a:t>
            </a:r>
            <a:endParaRPr lang="zh-CN" altLang="en-US" dirty="0"/>
          </a:p>
        </p:txBody>
      </p:sp>
      <p:sp>
        <p:nvSpPr>
          <p:cNvPr id="3" name="内容占位符 2"/>
          <p:cNvSpPr>
            <a:spLocks noGrp="1"/>
          </p:cNvSpPr>
          <p:nvPr>
            <p:ph idx="1"/>
          </p:nvPr>
        </p:nvSpPr>
        <p:spPr>
          <a:xfrm>
            <a:off x="251520" y="980728"/>
            <a:ext cx="8892480" cy="5328592"/>
          </a:xfrm>
        </p:spPr>
        <p:txBody>
          <a:bodyPr/>
          <a:lstStyle/>
          <a:p>
            <a:r>
              <a:rPr lang="zh-CN" altLang="en-US" sz="1800" dirty="0" smtClean="0"/>
              <a:t>算法状态机（</a:t>
            </a:r>
            <a:r>
              <a:rPr lang="en-US" altLang="zh-CN" sz="1800" dirty="0" smtClean="0"/>
              <a:t>ASM</a:t>
            </a:r>
            <a:r>
              <a:rPr lang="zh-CN" altLang="en-US" sz="1800" dirty="0" smtClean="0"/>
              <a:t>）图（ </a:t>
            </a:r>
            <a:r>
              <a:rPr lang="en-US" altLang="zh-CN" sz="1800" dirty="0" smtClean="0"/>
              <a:t>Algorithmic State Machine ASM) </a:t>
            </a:r>
            <a:r>
              <a:rPr lang="zh-CN" altLang="en-US" sz="1800" dirty="0" smtClean="0"/>
              <a:t>是时序逻辑另一种表示形式</a:t>
            </a:r>
            <a:endParaRPr lang="en-US" altLang="zh-CN" sz="1800" dirty="0" smtClean="0"/>
          </a:p>
          <a:p>
            <a:pPr lvl="1"/>
            <a:r>
              <a:rPr lang="zh-CN" altLang="en-US" sz="1600" dirty="0" smtClean="0"/>
              <a:t>由</a:t>
            </a:r>
            <a:r>
              <a:rPr lang="en-US" altLang="zh-CN" sz="1600" dirty="0" smtClean="0"/>
              <a:t>ASM</a:t>
            </a:r>
            <a:r>
              <a:rPr lang="zh-CN" altLang="en-US" sz="1600" dirty="0" smtClean="0"/>
              <a:t>块构成的网络组成</a:t>
            </a:r>
          </a:p>
          <a:p>
            <a:pPr lvl="1"/>
            <a:r>
              <a:rPr lang="en-US" altLang="zh-CN" sz="1600" dirty="0" smtClean="0"/>
              <a:t>ASM</a:t>
            </a:r>
            <a:r>
              <a:rPr lang="zh-CN" altLang="en-US" sz="1600" dirty="0" smtClean="0"/>
              <a:t>块：</a:t>
            </a:r>
          </a:p>
          <a:p>
            <a:pPr lvl="2"/>
            <a:r>
              <a:rPr lang="zh-CN" altLang="en-US" sz="1400" dirty="0" smtClean="0"/>
              <a:t>状态框：表示</a:t>
            </a:r>
            <a:r>
              <a:rPr lang="en-US" altLang="zh-CN" sz="1400" dirty="0" smtClean="0"/>
              <a:t>FSM</a:t>
            </a:r>
            <a:r>
              <a:rPr lang="zh-CN" altLang="en-US" sz="1400" dirty="0" smtClean="0"/>
              <a:t>中的状态</a:t>
            </a:r>
          </a:p>
          <a:p>
            <a:pPr lvl="2"/>
            <a:r>
              <a:rPr lang="zh-CN" altLang="en-US" sz="1400" dirty="0" smtClean="0"/>
              <a:t>决策框（根据条件输入判断）</a:t>
            </a:r>
            <a:endParaRPr lang="en-US" altLang="zh-CN" sz="1400" dirty="0" smtClean="0"/>
          </a:p>
          <a:p>
            <a:pPr lvl="2"/>
            <a:r>
              <a:rPr lang="zh-CN" altLang="en-US" sz="1400" dirty="0" smtClean="0"/>
              <a:t>条件输出框（米利型输出）</a:t>
            </a:r>
          </a:p>
          <a:p>
            <a:r>
              <a:rPr lang="zh-CN" altLang="en-US" sz="1800" dirty="0" smtClean="0"/>
              <a:t>状态图可以转换为</a:t>
            </a:r>
            <a:r>
              <a:rPr lang="en-US" altLang="zh-CN" sz="1800" dirty="0" smtClean="0"/>
              <a:t>ASM</a:t>
            </a:r>
            <a:r>
              <a:rPr lang="zh-CN" altLang="en-US" sz="1800" dirty="0" smtClean="0"/>
              <a:t>图表，反之亦然</a:t>
            </a:r>
            <a:endParaRPr lang="en-US" altLang="zh-CN" sz="1800" dirty="0" smtClean="0"/>
          </a:p>
          <a:p>
            <a:r>
              <a:rPr lang="en-US" altLang="zh-CN" sz="1800" dirty="0" smtClean="0"/>
              <a:t>ASM</a:t>
            </a:r>
            <a:r>
              <a:rPr lang="zh-CN" altLang="en-US" sz="1800" dirty="0" smtClean="0"/>
              <a:t>图使用了更多的符号，表示更清晰，并且单个</a:t>
            </a:r>
            <a:r>
              <a:rPr lang="en-US" altLang="zh-CN" sz="1800" dirty="0" smtClean="0"/>
              <a:t>ASM</a:t>
            </a:r>
            <a:r>
              <a:rPr lang="zh-CN" altLang="en-US" sz="1800" dirty="0" smtClean="0"/>
              <a:t>块中的顺序能有效表示优先级。具有更多的细节</a:t>
            </a:r>
            <a:endParaRPr lang="en-US" altLang="zh-CN" sz="1800" dirty="0" smtClean="0"/>
          </a:p>
          <a:p>
            <a:endParaRPr lang="zh-CN" altLang="en-US" sz="1800" dirty="0"/>
          </a:p>
        </p:txBody>
      </p:sp>
      <p:pic>
        <p:nvPicPr>
          <p:cNvPr id="17533955" name="Picture 3"/>
          <p:cNvPicPr>
            <a:picLocks noChangeAspect="1" noChangeArrowheads="1"/>
          </p:cNvPicPr>
          <p:nvPr/>
        </p:nvPicPr>
        <p:blipFill>
          <a:blip r:embed="rId2" cstate="print"/>
          <a:srcRect/>
          <a:stretch>
            <a:fillRect/>
          </a:stretch>
        </p:blipFill>
        <p:spPr bwMode="auto">
          <a:xfrm>
            <a:off x="611560" y="4077072"/>
            <a:ext cx="4189195" cy="1944216"/>
          </a:xfrm>
          <a:prstGeom prst="rect">
            <a:avLst/>
          </a:prstGeom>
          <a:noFill/>
          <a:ln w="9525">
            <a:noFill/>
            <a:miter lim="800000"/>
            <a:headEnd/>
            <a:tailEnd/>
          </a:ln>
        </p:spPr>
      </p:pic>
      <p:pic>
        <p:nvPicPr>
          <p:cNvPr id="17533956" name="Picture 4"/>
          <p:cNvPicPr>
            <a:picLocks noChangeAspect="1" noChangeArrowheads="1"/>
          </p:cNvPicPr>
          <p:nvPr/>
        </p:nvPicPr>
        <p:blipFill>
          <a:blip r:embed="rId3" cstate="print"/>
          <a:srcRect/>
          <a:stretch>
            <a:fillRect/>
          </a:stretch>
        </p:blipFill>
        <p:spPr bwMode="auto">
          <a:xfrm>
            <a:off x="5508104" y="3501008"/>
            <a:ext cx="2996904"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34979" name="Picture 3"/>
          <p:cNvPicPr>
            <a:picLocks noChangeAspect="1" noChangeArrowheads="1"/>
          </p:cNvPicPr>
          <p:nvPr/>
        </p:nvPicPr>
        <p:blipFill>
          <a:blip r:embed="rId2" cstate="print"/>
          <a:srcRect/>
          <a:stretch>
            <a:fillRect/>
          </a:stretch>
        </p:blipFill>
        <p:spPr bwMode="auto">
          <a:xfrm>
            <a:off x="4860032" y="1268760"/>
            <a:ext cx="3240360" cy="4844284"/>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ASM</a:t>
            </a:r>
            <a:r>
              <a:rPr lang="zh-CN" altLang="en-US" dirty="0" smtClean="0"/>
              <a:t>图和</a:t>
            </a:r>
            <a:r>
              <a:rPr lang="en-US" altLang="zh-CN" dirty="0" smtClean="0"/>
              <a:t>STG</a:t>
            </a:r>
            <a:r>
              <a:rPr lang="zh-CN" altLang="en-US" dirty="0" smtClean="0"/>
              <a:t>的相互转化</a:t>
            </a:r>
            <a:endParaRPr lang="zh-CN" altLang="en-US" dirty="0"/>
          </a:p>
        </p:txBody>
      </p:sp>
      <p:sp>
        <p:nvSpPr>
          <p:cNvPr id="3" name="内容占位符 2"/>
          <p:cNvSpPr>
            <a:spLocks noGrp="1"/>
          </p:cNvSpPr>
          <p:nvPr>
            <p:ph idx="1"/>
          </p:nvPr>
        </p:nvSpPr>
        <p:spPr>
          <a:xfrm>
            <a:off x="251520" y="764704"/>
            <a:ext cx="4824536" cy="5328592"/>
          </a:xfrm>
        </p:spPr>
        <p:txBody>
          <a:bodyPr/>
          <a:lstStyle/>
          <a:p>
            <a:r>
              <a:rPr lang="en-US" altLang="zh-CN" sz="2000" dirty="0" smtClean="0"/>
              <a:t>ASM</a:t>
            </a:r>
            <a:r>
              <a:rPr lang="zh-CN" altLang="en-US" sz="2000" dirty="0" smtClean="0"/>
              <a:t>图到</a:t>
            </a:r>
            <a:r>
              <a:rPr lang="en-US" altLang="zh-CN" sz="2000" dirty="0" smtClean="0"/>
              <a:t>STG</a:t>
            </a:r>
            <a:r>
              <a:rPr lang="zh-CN" altLang="en-US" sz="2000" dirty="0" smtClean="0"/>
              <a:t>转换前后</a:t>
            </a:r>
            <a:endParaRPr lang="en-US" altLang="zh-CN" sz="2000" dirty="0" smtClean="0"/>
          </a:p>
          <a:p>
            <a:pPr lvl="1"/>
            <a:r>
              <a:rPr lang="en-US" altLang="zh-CN" sz="1600" dirty="0" smtClean="0"/>
              <a:t>ASM</a:t>
            </a:r>
            <a:r>
              <a:rPr lang="zh-CN" altLang="en-US" sz="1600" dirty="0" smtClean="0"/>
              <a:t>块的个数和</a:t>
            </a:r>
            <a:r>
              <a:rPr lang="en-US" altLang="zh-CN" sz="1600" dirty="0" smtClean="0"/>
              <a:t>STG</a:t>
            </a:r>
            <a:r>
              <a:rPr lang="zh-CN" altLang="en-US" sz="1600" dirty="0" smtClean="0"/>
              <a:t>中节点的个数相同</a:t>
            </a:r>
            <a:endParaRPr lang="en-US" altLang="zh-CN" sz="1600" dirty="0" smtClean="0"/>
          </a:p>
          <a:p>
            <a:pPr lvl="1"/>
            <a:r>
              <a:rPr lang="zh-CN" altLang="en-US" sz="1600" dirty="0" smtClean="0"/>
              <a:t>单个</a:t>
            </a:r>
            <a:r>
              <a:rPr lang="en-US" altLang="zh-CN" sz="1600" dirty="0" smtClean="0"/>
              <a:t>ASM</a:t>
            </a:r>
            <a:r>
              <a:rPr lang="zh-CN" altLang="en-US" sz="1600" dirty="0" smtClean="0"/>
              <a:t>快的入边与</a:t>
            </a:r>
            <a:r>
              <a:rPr lang="en-US" altLang="zh-CN" sz="1600" dirty="0" smtClean="0"/>
              <a:t>STG</a:t>
            </a:r>
            <a:r>
              <a:rPr lang="zh-CN" altLang="en-US" sz="1600" dirty="0" smtClean="0"/>
              <a:t>节点的入边个数相同</a:t>
            </a:r>
            <a:endParaRPr lang="en-US" altLang="zh-CN" sz="1600" dirty="0" smtClean="0"/>
          </a:p>
          <a:p>
            <a:pPr lvl="1"/>
            <a:r>
              <a:rPr lang="zh-CN" altLang="en-US" sz="1600" dirty="0" smtClean="0"/>
              <a:t>单个</a:t>
            </a:r>
            <a:r>
              <a:rPr lang="en-US" altLang="zh-CN" sz="1600" dirty="0" smtClean="0"/>
              <a:t>ASM</a:t>
            </a:r>
            <a:r>
              <a:rPr lang="zh-CN" altLang="en-US" sz="1600" dirty="0" smtClean="0"/>
              <a:t>快的出边与</a:t>
            </a:r>
            <a:r>
              <a:rPr lang="en-US" altLang="zh-CN" sz="1600" dirty="0" smtClean="0"/>
              <a:t>STG</a:t>
            </a:r>
            <a:r>
              <a:rPr lang="zh-CN" altLang="en-US" sz="1600" dirty="0" smtClean="0"/>
              <a:t>节点的出边个数相同</a:t>
            </a:r>
            <a:endParaRPr lang="en-US" altLang="zh-CN" sz="1600" dirty="0" smtClean="0"/>
          </a:p>
          <a:p>
            <a:pPr lvl="1"/>
            <a:endParaRPr lang="zh-CN" altLang="en-US" sz="1600" dirty="0"/>
          </a:p>
        </p:txBody>
      </p:sp>
      <p:pic>
        <p:nvPicPr>
          <p:cNvPr id="17534978" name="Picture 2"/>
          <p:cNvPicPr>
            <a:picLocks noChangeAspect="1" noChangeArrowheads="1"/>
          </p:cNvPicPr>
          <p:nvPr/>
        </p:nvPicPr>
        <p:blipFill>
          <a:blip r:embed="rId3" cstate="print"/>
          <a:srcRect/>
          <a:stretch>
            <a:fillRect/>
          </a:stretch>
        </p:blipFill>
        <p:spPr bwMode="auto">
          <a:xfrm>
            <a:off x="683568" y="2492896"/>
            <a:ext cx="3129023" cy="3096344"/>
          </a:xfrm>
          <a:prstGeom prst="rect">
            <a:avLst/>
          </a:prstGeom>
          <a:noFill/>
          <a:ln w="9525">
            <a:noFill/>
            <a:miter lim="800000"/>
            <a:headEnd/>
            <a:tailEnd/>
          </a:ln>
        </p:spPr>
      </p:pic>
      <p:grpSp>
        <p:nvGrpSpPr>
          <p:cNvPr id="13" name="组合 12"/>
          <p:cNvGrpSpPr/>
          <p:nvPr/>
        </p:nvGrpSpPr>
        <p:grpSpPr>
          <a:xfrm>
            <a:off x="656619" y="714360"/>
            <a:ext cx="4608512" cy="2880320"/>
            <a:chOff x="656619" y="714360"/>
            <a:chExt cx="4608512" cy="2880320"/>
          </a:xfrm>
        </p:grpSpPr>
        <p:sp>
          <p:nvSpPr>
            <p:cNvPr id="6" name="下箭头 5"/>
            <p:cNvSpPr/>
            <p:nvPr/>
          </p:nvSpPr>
          <p:spPr>
            <a:xfrm rot="19021648">
              <a:off x="4833083" y="71436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下箭头 8"/>
            <p:cNvSpPr/>
            <p:nvPr/>
          </p:nvSpPr>
          <p:spPr>
            <a:xfrm rot="19021648">
              <a:off x="656619" y="2658576"/>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240795" y="3738697"/>
            <a:ext cx="4464496" cy="1440159"/>
            <a:chOff x="2240795" y="3738697"/>
            <a:chExt cx="4464496" cy="1440159"/>
          </a:xfrm>
        </p:grpSpPr>
        <p:sp>
          <p:nvSpPr>
            <p:cNvPr id="8" name="下箭头 7"/>
            <p:cNvSpPr/>
            <p:nvPr/>
          </p:nvSpPr>
          <p:spPr>
            <a:xfrm rot="19021648">
              <a:off x="6273243" y="3738697"/>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下箭头 9"/>
            <p:cNvSpPr/>
            <p:nvPr/>
          </p:nvSpPr>
          <p:spPr>
            <a:xfrm rot="19021648">
              <a:off x="2240795" y="4242752"/>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 name="下箭头 10"/>
          <p:cNvSpPr/>
          <p:nvPr/>
        </p:nvSpPr>
        <p:spPr>
          <a:xfrm>
            <a:off x="6876256" y="1844824"/>
            <a:ext cx="216024" cy="936104"/>
          </a:xfrm>
          <a:prstGeom prst="down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28626" y="3594681"/>
            <a:ext cx="4320481" cy="1512168"/>
            <a:chOff x="728626" y="3594681"/>
            <a:chExt cx="4320481" cy="1512168"/>
          </a:xfrm>
        </p:grpSpPr>
        <p:sp>
          <p:nvSpPr>
            <p:cNvPr id="7" name="下箭头 6"/>
            <p:cNvSpPr/>
            <p:nvPr/>
          </p:nvSpPr>
          <p:spPr>
            <a:xfrm rot="19021648">
              <a:off x="728626" y="4170745"/>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下箭头 11"/>
            <p:cNvSpPr/>
            <p:nvPr/>
          </p:nvSpPr>
          <p:spPr>
            <a:xfrm rot="19021648">
              <a:off x="4617059" y="3594681"/>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7" name="直接箭头连接符 16"/>
          <p:cNvCxnSpPr/>
          <p:nvPr/>
        </p:nvCxnSpPr>
        <p:spPr>
          <a:xfrm flipV="1">
            <a:off x="3059832" y="3717032"/>
            <a:ext cx="3528392"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p:nvPr/>
        </p:nvCxnSpPr>
        <p:spPr>
          <a:xfrm flipV="1">
            <a:off x="1763688" y="2636912"/>
            <a:ext cx="432048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接箭头连接符 22"/>
          <p:cNvCxnSpPr/>
          <p:nvPr/>
        </p:nvCxnSpPr>
        <p:spPr>
          <a:xfrm flipV="1">
            <a:off x="1691680" y="1700808"/>
            <a:ext cx="4464496" cy="1584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V="1">
            <a:off x="1835696" y="2060848"/>
            <a:ext cx="4392488"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ASMD</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en-US" altLang="zh-CN" sz="2000" dirty="0" smtClean="0"/>
              <a:t>ASMD</a:t>
            </a:r>
          </a:p>
          <a:p>
            <a:pPr lvl="1"/>
            <a:r>
              <a:rPr lang="en-US" altLang="zh-CN" sz="1800" dirty="0" smtClean="0"/>
              <a:t>Finite State Machines with </a:t>
            </a:r>
            <a:r>
              <a:rPr lang="en-US" altLang="zh-CN" sz="1800" dirty="0" err="1" smtClean="0"/>
              <a:t>Datapath</a:t>
            </a:r>
            <a:r>
              <a:rPr lang="en-US" altLang="zh-CN" sz="1800" dirty="0" smtClean="0"/>
              <a:t> (FSMD)</a:t>
            </a:r>
            <a:r>
              <a:rPr lang="zh-CN" altLang="en-US" sz="1800" dirty="0" smtClean="0"/>
              <a:t>是电路结构范式</a:t>
            </a:r>
            <a:endParaRPr lang="en-US" altLang="zh-CN" sz="1800" dirty="0" smtClean="0"/>
          </a:p>
          <a:p>
            <a:pPr lvl="1"/>
            <a:r>
              <a:rPr lang="en-US" altLang="zh-CN" sz="1800" dirty="0" smtClean="0"/>
              <a:t>ASMD Algorithmic State Machine with </a:t>
            </a:r>
            <a:r>
              <a:rPr lang="en-US" altLang="zh-CN" sz="1800" dirty="0" err="1" smtClean="0"/>
              <a:t>Datapath</a:t>
            </a:r>
            <a:r>
              <a:rPr lang="en-US" altLang="zh-CN" sz="1800" dirty="0" smtClean="0"/>
              <a:t> (ASMD)</a:t>
            </a:r>
            <a:r>
              <a:rPr lang="zh-CN" altLang="en-US" sz="1800" dirty="0" smtClean="0"/>
              <a:t>是图表示</a:t>
            </a:r>
            <a:endParaRPr lang="en-US" altLang="zh-CN" sz="1800" dirty="0" smtClean="0"/>
          </a:p>
          <a:p>
            <a:r>
              <a:rPr lang="zh-CN" altLang="en-US" sz="2000" dirty="0" smtClean="0"/>
              <a:t>用</a:t>
            </a:r>
            <a:r>
              <a:rPr lang="en-US" altLang="zh-CN" sz="2000" dirty="0" smtClean="0"/>
              <a:t>ASMD</a:t>
            </a:r>
            <a:r>
              <a:rPr lang="zh-CN" altLang="en-US" sz="2000" dirty="0" smtClean="0"/>
              <a:t>（图）表示可以更方便的表示具有数据通路和控制通路的时序逻辑</a:t>
            </a:r>
            <a:endParaRPr lang="en-US" altLang="zh-CN" sz="2000" dirty="0" smtClean="0"/>
          </a:p>
          <a:p>
            <a:pPr lvl="1"/>
            <a:r>
              <a:rPr lang="en-US" altLang="zh-CN" sz="1800" dirty="0" smtClean="0"/>
              <a:t>ASMD</a:t>
            </a:r>
            <a:r>
              <a:rPr lang="zh-CN" altLang="en-US" sz="1800" dirty="0" smtClean="0"/>
              <a:t>图是在</a:t>
            </a:r>
            <a:r>
              <a:rPr lang="en-US" altLang="zh-CN" sz="1800" dirty="0" smtClean="0"/>
              <a:t>ASM</a:t>
            </a:r>
            <a:r>
              <a:rPr lang="zh-CN" altLang="en-US" sz="1800" dirty="0" smtClean="0"/>
              <a:t>图的基础上，同时描述了数据通路中寄存器的操作和各种逻辑操作。（</a:t>
            </a:r>
            <a:r>
              <a:rPr lang="en-US" altLang="zh-CN" sz="1800" dirty="0" smtClean="0"/>
              <a:t>RT (register transfer)</a:t>
            </a:r>
            <a:r>
              <a:rPr lang="zh-CN" altLang="en-US" sz="1800" dirty="0" smtClean="0"/>
              <a:t>操作）</a:t>
            </a:r>
            <a:endParaRPr lang="en-US" altLang="zh-CN" sz="1800" dirty="0" smtClean="0"/>
          </a:p>
          <a:p>
            <a:pPr lvl="2"/>
            <a:r>
              <a:rPr lang="en-US" altLang="zh-CN" sz="1600" dirty="0" smtClean="0"/>
              <a:t>RT </a:t>
            </a:r>
            <a:r>
              <a:rPr lang="zh-CN" altLang="en-US" sz="1600" dirty="0" smtClean="0"/>
              <a:t>操作包括寄存器的赋值和各种逻辑操作</a:t>
            </a:r>
            <a:endParaRPr lang="en-US" altLang="zh-CN" sz="1600" dirty="0" smtClean="0"/>
          </a:p>
          <a:p>
            <a:pPr lvl="2"/>
            <a:r>
              <a:rPr lang="en-US" altLang="zh-CN" sz="1600" dirty="0" smtClean="0"/>
              <a:t>RT</a:t>
            </a:r>
            <a:r>
              <a:rPr lang="zh-CN" altLang="en-US" sz="1600" dirty="0" smtClean="0"/>
              <a:t>操作的一般形式： </a:t>
            </a:r>
            <a:r>
              <a:rPr lang="en-US" altLang="zh-CN" sz="1600" dirty="0" smtClean="0"/>
              <a:t>R</a:t>
            </a:r>
            <a:r>
              <a:rPr lang="en-US" altLang="zh-CN" sz="1600" baseline="-25000" dirty="0" smtClean="0"/>
              <a:t>X</a:t>
            </a:r>
            <a:r>
              <a:rPr lang="en-US" altLang="zh-CN" sz="1600" dirty="0" smtClean="0"/>
              <a:t>&lt;=R</a:t>
            </a:r>
            <a:r>
              <a:rPr lang="en-US" altLang="zh-CN" sz="1600" baseline="-25000" dirty="0" smtClean="0"/>
              <a:t>Y</a:t>
            </a:r>
            <a:r>
              <a:rPr lang="en-US" altLang="zh-CN" sz="1600" dirty="0" smtClean="0"/>
              <a:t> </a:t>
            </a:r>
            <a:r>
              <a:rPr lang="zh-CN" altLang="en-US" sz="1600" dirty="0" smtClean="0"/>
              <a:t>操作 </a:t>
            </a:r>
            <a:r>
              <a:rPr lang="en-US" altLang="zh-CN" sz="1600" dirty="0" smtClean="0"/>
              <a:t>R</a:t>
            </a:r>
            <a:r>
              <a:rPr lang="en-US" altLang="zh-CN" sz="1600" baseline="-25000" dirty="0" smtClean="0"/>
              <a:t>Z </a:t>
            </a:r>
          </a:p>
          <a:p>
            <a:pPr lvl="1"/>
            <a:r>
              <a:rPr lang="zh-CN" altLang="en-US" sz="1800" dirty="0" smtClean="0"/>
              <a:t>能完整表示控制通路中</a:t>
            </a:r>
            <a:r>
              <a:rPr lang="en-US" altLang="zh-CN" sz="1800" dirty="0" smtClean="0"/>
              <a:t>FSM</a:t>
            </a:r>
            <a:r>
              <a:rPr lang="zh-CN" altLang="en-US" sz="1800" dirty="0" smtClean="0"/>
              <a:t>设计，并给出了跟数据通路的控制联系</a:t>
            </a:r>
            <a:endParaRPr lang="en-US" altLang="zh-CN" sz="1800" dirty="0" smtClean="0"/>
          </a:p>
          <a:p>
            <a:pPr lvl="2"/>
            <a:r>
              <a:rPr lang="zh-CN" altLang="en-US" sz="1600" dirty="0" smtClean="0"/>
              <a:t>不能给出数据通路的设计，数据通路设计必须先完成</a:t>
            </a:r>
            <a:endParaRPr lang="en-US" altLang="zh-CN" sz="1600" dirty="0" smtClean="0"/>
          </a:p>
          <a:p>
            <a:pPr lvl="1"/>
            <a:endParaRPr lang="en-US" altLang="zh-CN" sz="1800" dirty="0" smtClean="0"/>
          </a:p>
          <a:p>
            <a:pPr lvl="1"/>
            <a:endParaRPr lang="en-US" altLang="zh-CN" sz="1800" dirty="0" smtClean="0"/>
          </a:p>
          <a:p>
            <a:pPr lvl="2"/>
            <a:endParaRPr lang="en-US" altLang="zh-CN" sz="1600" dirty="0" smtClean="0"/>
          </a:p>
          <a:p>
            <a:pPr lvl="1"/>
            <a:endParaRPr lang="zh-CN" altLang="en-US" sz="1800" dirty="0"/>
          </a:p>
        </p:txBody>
      </p:sp>
      <p:pic>
        <p:nvPicPr>
          <p:cNvPr id="4" name="Picture 3" descr="AACXXGI0"/>
          <p:cNvPicPr>
            <a:picLocks noChangeAspect="1" noChangeArrowheads="1"/>
          </p:cNvPicPr>
          <p:nvPr/>
        </p:nvPicPr>
        <p:blipFill>
          <a:blip r:embed="rId2" cstate="print"/>
          <a:srcRect/>
          <a:stretch>
            <a:fillRect/>
          </a:stretch>
        </p:blipFill>
        <p:spPr bwMode="auto">
          <a:xfrm>
            <a:off x="4716016" y="4299484"/>
            <a:ext cx="4104456" cy="2097746"/>
          </a:xfrm>
          <a:prstGeom prst="rect">
            <a:avLst/>
          </a:prstGeom>
          <a:noFill/>
        </p:spPr>
      </p:pic>
      <p:sp>
        <p:nvSpPr>
          <p:cNvPr id="5" name="下箭头 4"/>
          <p:cNvSpPr/>
          <p:nvPr/>
        </p:nvSpPr>
        <p:spPr>
          <a:xfrm rot="14729128">
            <a:off x="7013524" y="5458121"/>
            <a:ext cx="360040" cy="10081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ASMD</a:t>
            </a:r>
            <a:endParaRPr lang="zh-CN" altLang="en-US" dirty="0"/>
          </a:p>
        </p:txBody>
      </p:sp>
      <p:sp>
        <p:nvSpPr>
          <p:cNvPr id="3" name="内容占位符 2"/>
          <p:cNvSpPr>
            <a:spLocks noGrp="1"/>
          </p:cNvSpPr>
          <p:nvPr>
            <p:ph idx="1"/>
          </p:nvPr>
        </p:nvSpPr>
        <p:spPr>
          <a:xfrm>
            <a:off x="457200" y="980728"/>
            <a:ext cx="8291264" cy="5328592"/>
          </a:xfrm>
        </p:spPr>
        <p:txBody>
          <a:bodyPr/>
          <a:lstStyle/>
          <a:p>
            <a:r>
              <a:rPr lang="en-US" altLang="zh-CN" dirty="0" smtClean="0"/>
              <a:t>RT</a:t>
            </a:r>
            <a:r>
              <a:rPr lang="zh-CN" altLang="en-US" dirty="0" smtClean="0"/>
              <a:t>操作是在</a:t>
            </a:r>
            <a:r>
              <a:rPr lang="en-US" altLang="zh-CN" dirty="0" smtClean="0"/>
              <a:t>FSM</a:t>
            </a:r>
            <a:r>
              <a:rPr lang="zh-CN" altLang="en-US" dirty="0" smtClean="0"/>
              <a:t>控制下，对数据通路中的寄存器进行更新，新值更新时，</a:t>
            </a:r>
            <a:r>
              <a:rPr lang="en-US" altLang="zh-CN" dirty="0" smtClean="0"/>
              <a:t>FSM</a:t>
            </a:r>
            <a:r>
              <a:rPr lang="zh-CN" altLang="en-US" dirty="0" smtClean="0"/>
              <a:t>已进入下一个状态下一周期。因此</a:t>
            </a:r>
            <a:r>
              <a:rPr lang="en-US" altLang="zh-CN" dirty="0" smtClean="0"/>
              <a:t>RT</a:t>
            </a:r>
            <a:r>
              <a:rPr lang="zh-CN" altLang="en-US" dirty="0" smtClean="0"/>
              <a:t>操作在</a:t>
            </a:r>
            <a:r>
              <a:rPr lang="en-US" altLang="zh-CN" dirty="0" smtClean="0"/>
              <a:t>ASMD</a:t>
            </a:r>
            <a:r>
              <a:rPr lang="zh-CN" altLang="en-US" dirty="0" smtClean="0"/>
              <a:t>图中，一般都标注在</a:t>
            </a:r>
            <a:r>
              <a:rPr lang="en-US" altLang="zh-CN" dirty="0" smtClean="0"/>
              <a:t>ASM</a:t>
            </a:r>
            <a:r>
              <a:rPr lang="zh-CN" altLang="en-US" dirty="0" smtClean="0"/>
              <a:t>图的出边上。</a:t>
            </a:r>
            <a:endParaRPr lang="en-US" altLang="zh-CN" dirty="0" smtClean="0"/>
          </a:p>
          <a:p>
            <a:pPr lvl="1"/>
            <a:r>
              <a:rPr lang="en-US" altLang="zh-CN" dirty="0" smtClean="0"/>
              <a:t>P1&lt;=Data  </a:t>
            </a:r>
            <a:r>
              <a:rPr lang="zh-CN" altLang="en-US" dirty="0" smtClean="0">
                <a:solidFill>
                  <a:srgbClr val="F2F2F2"/>
                </a:solidFill>
              </a:rPr>
              <a:t>（</a:t>
            </a:r>
            <a:r>
              <a:rPr lang="en-US" altLang="zh-CN" dirty="0" smtClean="0">
                <a:solidFill>
                  <a:srgbClr val="F2F2F2"/>
                </a:solidFill>
              </a:rPr>
              <a:t>State&lt;=</a:t>
            </a:r>
            <a:r>
              <a:rPr lang="en-US" altLang="zh-CN" dirty="0" err="1" smtClean="0">
                <a:solidFill>
                  <a:srgbClr val="F2F2F2"/>
                </a:solidFill>
              </a:rPr>
              <a:t>State_next</a:t>
            </a:r>
            <a:r>
              <a:rPr lang="en-US" altLang="zh-CN" dirty="0" smtClean="0">
                <a:solidFill>
                  <a:srgbClr val="F2F2F2"/>
                </a:solidFill>
              </a:rPr>
              <a:t> </a:t>
            </a:r>
            <a:r>
              <a:rPr lang="zh-CN" altLang="en-US" dirty="0" smtClean="0">
                <a:solidFill>
                  <a:srgbClr val="F2F2F2"/>
                </a:solidFill>
              </a:rPr>
              <a:t>单个</a:t>
            </a:r>
            <a:r>
              <a:rPr lang="en-US" altLang="zh-CN" dirty="0" smtClean="0">
                <a:solidFill>
                  <a:srgbClr val="F2F2F2"/>
                </a:solidFill>
              </a:rPr>
              <a:t>Always</a:t>
            </a:r>
            <a:r>
              <a:rPr lang="zh-CN" altLang="en-US" dirty="0" smtClean="0">
                <a:solidFill>
                  <a:srgbClr val="F2F2F2"/>
                </a:solidFill>
              </a:rPr>
              <a:t>块也不怕。非阻塞赋值）</a:t>
            </a:r>
            <a:endParaRPr lang="en-US" altLang="zh-CN" dirty="0" smtClean="0">
              <a:solidFill>
                <a:srgbClr val="F2F2F2"/>
              </a:solidFill>
            </a:endParaRPr>
          </a:p>
        </p:txBody>
      </p:sp>
      <p:pic>
        <p:nvPicPr>
          <p:cNvPr id="17536002" name="Picture 2"/>
          <p:cNvPicPr>
            <a:picLocks noChangeAspect="1" noChangeArrowheads="1"/>
          </p:cNvPicPr>
          <p:nvPr/>
        </p:nvPicPr>
        <p:blipFill>
          <a:blip r:embed="rId2" cstate="print"/>
          <a:srcRect/>
          <a:stretch>
            <a:fillRect/>
          </a:stretch>
        </p:blipFill>
        <p:spPr bwMode="auto">
          <a:xfrm>
            <a:off x="539552" y="3861048"/>
            <a:ext cx="4032108" cy="2160240"/>
          </a:xfrm>
          <a:prstGeom prst="rect">
            <a:avLst/>
          </a:prstGeom>
          <a:noFill/>
          <a:ln w="9525">
            <a:noFill/>
            <a:miter lim="800000"/>
            <a:headEnd/>
            <a:tailEnd/>
          </a:ln>
        </p:spPr>
      </p:pic>
      <p:pic>
        <p:nvPicPr>
          <p:cNvPr id="17536003" name="Picture 3"/>
          <p:cNvPicPr>
            <a:picLocks noChangeAspect="1" noChangeArrowheads="1"/>
          </p:cNvPicPr>
          <p:nvPr/>
        </p:nvPicPr>
        <p:blipFill>
          <a:blip r:embed="rId3" cstate="print"/>
          <a:srcRect/>
          <a:stretch>
            <a:fillRect/>
          </a:stretch>
        </p:blipFill>
        <p:spPr bwMode="auto">
          <a:xfrm>
            <a:off x="5454650" y="2348880"/>
            <a:ext cx="3689350" cy="4165600"/>
          </a:xfrm>
          <a:prstGeom prst="rect">
            <a:avLst/>
          </a:prstGeom>
          <a:noFill/>
          <a:ln w="9525">
            <a:noFill/>
            <a:miter lim="800000"/>
            <a:headEnd/>
            <a:tailEnd/>
          </a:ln>
        </p:spPr>
      </p:pic>
      <p:sp>
        <p:nvSpPr>
          <p:cNvPr id="7" name="右箭头 6"/>
          <p:cNvSpPr/>
          <p:nvPr/>
        </p:nvSpPr>
        <p:spPr>
          <a:xfrm rot="2505512">
            <a:off x="4635848" y="3790973"/>
            <a:ext cx="1008112"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6156176" y="1052736"/>
            <a:ext cx="2717152" cy="460228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使用</a:t>
            </a:r>
            <a:r>
              <a:rPr lang="en-US" altLang="zh-CN" dirty="0" smtClean="0"/>
              <a:t>ASMD</a:t>
            </a:r>
            <a:r>
              <a:rPr lang="zh-CN" altLang="en-US" dirty="0" smtClean="0"/>
              <a:t>设计时序逻辑的步骤</a:t>
            </a:r>
            <a:endParaRPr lang="zh-CN" altLang="en-US" dirty="0"/>
          </a:p>
        </p:txBody>
      </p:sp>
      <p:sp>
        <p:nvSpPr>
          <p:cNvPr id="3" name="内容占位符 2"/>
          <p:cNvSpPr>
            <a:spLocks noGrp="1"/>
          </p:cNvSpPr>
          <p:nvPr>
            <p:ph idx="1"/>
          </p:nvPr>
        </p:nvSpPr>
        <p:spPr>
          <a:xfrm>
            <a:off x="457200" y="980728"/>
            <a:ext cx="6203032" cy="5328592"/>
          </a:xfrm>
        </p:spPr>
        <p:txBody>
          <a:bodyPr/>
          <a:lstStyle/>
          <a:p>
            <a:r>
              <a:rPr lang="zh-CN" altLang="en-US" dirty="0" smtClean="0"/>
              <a:t>使用</a:t>
            </a:r>
            <a:r>
              <a:rPr lang="en-US" altLang="zh-CN" dirty="0" smtClean="0"/>
              <a:t>ASMD</a:t>
            </a:r>
            <a:r>
              <a:rPr lang="zh-CN" altLang="en-US" dirty="0" smtClean="0"/>
              <a:t>设计时序逻辑的控制器的步骤</a:t>
            </a:r>
            <a:endParaRPr lang="en-US" altLang="zh-CN" dirty="0" smtClean="0"/>
          </a:p>
          <a:p>
            <a:pPr lvl="1"/>
            <a:r>
              <a:rPr lang="zh-CN" altLang="en-US" dirty="0" smtClean="0"/>
              <a:t>给出数据通路</a:t>
            </a:r>
            <a:endParaRPr lang="en-US" altLang="zh-CN" dirty="0" smtClean="0"/>
          </a:p>
          <a:p>
            <a:pPr lvl="1"/>
            <a:r>
              <a:rPr lang="zh-CN" altLang="en-US" dirty="0" smtClean="0"/>
              <a:t>提取数据通路的中</a:t>
            </a:r>
            <a:r>
              <a:rPr lang="en-US" altLang="zh-CN" dirty="0" smtClean="0"/>
              <a:t>RT</a:t>
            </a:r>
            <a:r>
              <a:rPr lang="zh-CN" altLang="en-US" dirty="0" smtClean="0"/>
              <a:t>操作或控制信号</a:t>
            </a:r>
            <a:endParaRPr lang="en-US" altLang="zh-CN" dirty="0" smtClean="0"/>
          </a:p>
          <a:p>
            <a:pPr lvl="1"/>
            <a:r>
              <a:rPr lang="zh-CN" altLang="en-US" dirty="0" smtClean="0"/>
              <a:t>画出</a:t>
            </a:r>
            <a:r>
              <a:rPr lang="en-US" altLang="zh-CN" dirty="0" smtClean="0"/>
              <a:t>ASMD</a:t>
            </a:r>
            <a:r>
              <a:rPr lang="zh-CN" altLang="en-US" dirty="0" smtClean="0"/>
              <a:t>图</a:t>
            </a:r>
            <a:endParaRPr lang="en-US" altLang="zh-CN" dirty="0" smtClean="0"/>
          </a:p>
          <a:p>
            <a:pPr lvl="1"/>
            <a:r>
              <a:rPr lang="zh-CN" altLang="en-US" dirty="0" smtClean="0"/>
              <a:t>根据</a:t>
            </a:r>
            <a:r>
              <a:rPr lang="en-US" altLang="zh-CN" dirty="0" smtClean="0"/>
              <a:t>ASM</a:t>
            </a:r>
            <a:r>
              <a:rPr lang="zh-CN" altLang="en-US" dirty="0" smtClean="0"/>
              <a:t>图设计原则设计</a:t>
            </a:r>
            <a:r>
              <a:rPr lang="en-US" altLang="zh-CN" dirty="0" smtClean="0"/>
              <a:t>FSM</a:t>
            </a:r>
          </a:p>
          <a:p>
            <a:r>
              <a:rPr lang="zh-CN" altLang="en-US" dirty="0" smtClean="0"/>
              <a:t>基于良好的</a:t>
            </a:r>
            <a:r>
              <a:rPr lang="en-US" altLang="zh-CN" dirty="0" smtClean="0"/>
              <a:t>ASMD</a:t>
            </a:r>
            <a:r>
              <a:rPr lang="zh-CN" altLang="en-US" dirty="0" smtClean="0"/>
              <a:t>图，可以使用</a:t>
            </a:r>
            <a:r>
              <a:rPr lang="en-US" altLang="zh-CN" dirty="0" smtClean="0"/>
              <a:t>HDL</a:t>
            </a:r>
            <a:r>
              <a:rPr lang="zh-CN" altLang="en-US" dirty="0" smtClean="0"/>
              <a:t>设计时序逻辑：</a:t>
            </a:r>
            <a:endParaRPr lang="en-US" altLang="zh-CN" dirty="0" smtClean="0"/>
          </a:p>
          <a:p>
            <a:pPr lvl="1"/>
            <a:r>
              <a:rPr lang="zh-CN" altLang="en-US" dirty="0" smtClean="0"/>
              <a:t>控制通路：</a:t>
            </a:r>
            <a:endParaRPr lang="en-US" altLang="zh-CN" dirty="0" smtClean="0"/>
          </a:p>
          <a:p>
            <a:pPr lvl="2"/>
            <a:r>
              <a:rPr lang="zh-CN" altLang="en-US" dirty="0" smtClean="0"/>
              <a:t>根据</a:t>
            </a:r>
            <a:r>
              <a:rPr lang="en-US" altLang="zh-CN" dirty="0" smtClean="0"/>
              <a:t>ASMD</a:t>
            </a:r>
            <a:r>
              <a:rPr lang="zh-CN" altLang="en-US" dirty="0" smtClean="0"/>
              <a:t>可以很容易写出控制通路中的</a:t>
            </a:r>
            <a:r>
              <a:rPr lang="en-US" altLang="zh-CN" dirty="0" smtClean="0"/>
              <a:t>FSM</a:t>
            </a:r>
            <a:r>
              <a:rPr lang="zh-CN" altLang="en-US" dirty="0" smtClean="0"/>
              <a:t> </a:t>
            </a:r>
            <a:r>
              <a:rPr lang="en-US" altLang="zh-CN" dirty="0" smtClean="0"/>
              <a:t>HDL</a:t>
            </a:r>
            <a:r>
              <a:rPr lang="zh-CN" altLang="en-US" dirty="0" smtClean="0"/>
              <a:t>描述</a:t>
            </a:r>
            <a:endParaRPr lang="en-US" altLang="zh-CN" dirty="0" smtClean="0"/>
          </a:p>
          <a:p>
            <a:pPr lvl="1"/>
            <a:r>
              <a:rPr lang="zh-CN" altLang="en-US" dirty="0" smtClean="0"/>
              <a:t>数据通路</a:t>
            </a:r>
            <a:endParaRPr lang="en-US" altLang="zh-CN" dirty="0" smtClean="0"/>
          </a:p>
          <a:p>
            <a:pPr lvl="2"/>
            <a:r>
              <a:rPr lang="zh-CN" altLang="en-US" dirty="0" smtClean="0"/>
              <a:t>可以嵌套在</a:t>
            </a:r>
            <a:r>
              <a:rPr lang="en-US" altLang="zh-CN" dirty="0" smtClean="0"/>
              <a:t>ASMD</a:t>
            </a:r>
            <a:r>
              <a:rPr lang="zh-CN" altLang="en-US" dirty="0" smtClean="0"/>
              <a:t>的</a:t>
            </a:r>
            <a:r>
              <a:rPr lang="en-US" altLang="zh-CN" dirty="0" smtClean="0"/>
              <a:t>HDL</a:t>
            </a:r>
            <a:r>
              <a:rPr lang="zh-CN" altLang="en-US" dirty="0" smtClean="0"/>
              <a:t>描述中</a:t>
            </a:r>
            <a:endParaRPr lang="en-US" altLang="zh-CN" dirty="0" smtClean="0"/>
          </a:p>
          <a:p>
            <a:pPr lvl="3"/>
            <a:r>
              <a:rPr lang="zh-CN" altLang="en-US" dirty="0" smtClean="0"/>
              <a:t>一般为单一</a:t>
            </a:r>
            <a:r>
              <a:rPr lang="en-US" altLang="zh-CN" dirty="0" smtClean="0"/>
              <a:t>Always</a:t>
            </a:r>
            <a:r>
              <a:rPr lang="zh-CN" altLang="en-US" dirty="0" smtClean="0"/>
              <a:t>快描述，不推荐</a:t>
            </a:r>
            <a:endParaRPr lang="en-US" altLang="zh-CN" dirty="0" smtClean="0"/>
          </a:p>
          <a:p>
            <a:pPr lvl="2"/>
            <a:r>
              <a:rPr lang="zh-CN" altLang="en-US" dirty="0" smtClean="0"/>
              <a:t>层次化设计</a:t>
            </a:r>
            <a:r>
              <a:rPr lang="en-US" altLang="zh-CN" dirty="0" smtClean="0"/>
              <a:t>/</a:t>
            </a:r>
            <a:r>
              <a:rPr lang="zh-CN" altLang="en-US" dirty="0" smtClean="0"/>
              <a:t>例化或使用单独的</a:t>
            </a:r>
            <a:r>
              <a:rPr lang="en-US" altLang="zh-CN" dirty="0" smtClean="0"/>
              <a:t>Always</a:t>
            </a:r>
            <a:r>
              <a:rPr lang="zh-CN" altLang="en-US" dirty="0" smtClean="0"/>
              <a:t>块描述。</a:t>
            </a:r>
            <a:endParaRPr lang="en-US" altLang="zh-CN" dirty="0" smtClean="0"/>
          </a:p>
          <a:p>
            <a:pPr lvl="2"/>
            <a:endParaRPr lang="en-US" altLang="zh-CN" dirty="0" smtClean="0"/>
          </a:p>
          <a:p>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常见的门电路</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endParaRPr lang="zh-CN" altLang="en-US" dirty="0"/>
          </a:p>
        </p:txBody>
      </p:sp>
      <p:pic>
        <p:nvPicPr>
          <p:cNvPr id="5" name="Picture 3" descr="AACXWVX0"/>
          <p:cNvPicPr>
            <a:picLocks noChangeAspect="1" noChangeArrowheads="1"/>
          </p:cNvPicPr>
          <p:nvPr/>
        </p:nvPicPr>
        <p:blipFill>
          <a:blip r:embed="rId2" cstate="print"/>
          <a:srcRect/>
          <a:stretch>
            <a:fillRect/>
          </a:stretch>
        </p:blipFill>
        <p:spPr bwMode="auto">
          <a:xfrm>
            <a:off x="0" y="692696"/>
            <a:ext cx="6408712" cy="3816721"/>
          </a:xfrm>
          <a:prstGeom prst="rect">
            <a:avLst/>
          </a:prstGeom>
          <a:noFill/>
        </p:spPr>
      </p:pic>
      <p:pic>
        <p:nvPicPr>
          <p:cNvPr id="6" name="Picture 3" descr="TAB0201"/>
          <p:cNvPicPr>
            <a:picLocks noChangeAspect="1" noChangeArrowheads="1"/>
          </p:cNvPicPr>
          <p:nvPr/>
        </p:nvPicPr>
        <p:blipFill>
          <a:blip r:embed="rId3" cstate="print"/>
          <a:srcRect/>
          <a:stretch>
            <a:fillRect/>
          </a:stretch>
        </p:blipFill>
        <p:spPr bwMode="auto">
          <a:xfrm>
            <a:off x="5960680" y="3933056"/>
            <a:ext cx="3183320" cy="260858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CMOS</a:t>
            </a:r>
            <a:r>
              <a:rPr lang="zh-CN" altLang="en-US" dirty="0" smtClean="0">
                <a:ea typeface="宋体" pitchFamily="2" charset="-122"/>
              </a:rPr>
              <a:t>反相器结构和真值表</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descr="AACXWVY0"/>
          <p:cNvPicPr>
            <a:picLocks noChangeAspect="1" noChangeArrowheads="1"/>
          </p:cNvPicPr>
          <p:nvPr/>
        </p:nvPicPr>
        <p:blipFill>
          <a:blip r:embed="rId2" cstate="print"/>
          <a:srcRect/>
          <a:stretch>
            <a:fillRect/>
          </a:stretch>
        </p:blipFill>
        <p:spPr bwMode="auto">
          <a:xfrm>
            <a:off x="467544" y="2204864"/>
            <a:ext cx="8231187" cy="2732087"/>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640080" y="1017271"/>
            <a:ext cx="3091815" cy="1175862"/>
          </a:xfrm>
          <a:prstGeom prst="rect">
            <a:avLst/>
          </a:prstGeom>
          <a:noFill/>
          <a:ln w="25400" cap="flat">
            <a:noFill/>
            <a:miter lim="800000"/>
            <a:headEnd/>
            <a:tailEnd/>
          </a:ln>
        </p:spPr>
      </p:pic>
      <p:sp>
        <p:nvSpPr>
          <p:cNvPr id="6" name="矩形 5"/>
          <p:cNvSpPr/>
          <p:nvPr/>
        </p:nvSpPr>
        <p:spPr>
          <a:xfrm>
            <a:off x="3881021" y="1124744"/>
            <a:ext cx="5262979" cy="646331"/>
          </a:xfrm>
          <a:prstGeom prst="rect">
            <a:avLst/>
          </a:prstGeom>
        </p:spPr>
        <p:txBody>
          <a:bodyPr wrap="none">
            <a:spAutoFit/>
          </a:bodyPr>
          <a:lstStyle/>
          <a:p>
            <a:r>
              <a:rPr lang="zh-CN" altLang="en-US" dirty="0" smtClean="0"/>
              <a:t>都是</a:t>
            </a:r>
            <a:r>
              <a:rPr lang="zh-CN" altLang="en-US" dirty="0" smtClean="0"/>
              <a:t>反相器</a:t>
            </a:r>
            <a:r>
              <a:rPr lang="zh-CN" altLang="en-US" dirty="0" smtClean="0"/>
              <a:t>的</a:t>
            </a:r>
            <a:r>
              <a:rPr lang="zh-CN" altLang="en-US" dirty="0" smtClean="0"/>
              <a:t>表示形式（不同</a:t>
            </a:r>
            <a:r>
              <a:rPr lang="zh-CN" altLang="en-US" dirty="0" smtClean="0"/>
              <a:t>的抽象层次</a:t>
            </a:r>
            <a:r>
              <a:rPr lang="zh-CN" altLang="en-US" dirty="0" smtClean="0"/>
              <a:t>和角度）</a:t>
            </a:r>
            <a:endParaRPr lang="en-US" altLang="zh-CN" dirty="0" smtClean="0"/>
          </a:p>
          <a:p>
            <a:r>
              <a:rPr lang="zh-CN" altLang="en-US" dirty="0" smtClean="0"/>
              <a:t>适用于不同</a:t>
            </a:r>
            <a:r>
              <a:rPr lang="zh-CN" altLang="en-US" dirty="0" smtClean="0"/>
              <a:t>的</a:t>
            </a:r>
            <a:r>
              <a:rPr lang="zh-CN" altLang="en-US" dirty="0" smtClean="0"/>
              <a:t>场合</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CMOS</a:t>
            </a:r>
            <a:r>
              <a:rPr lang="zh-CN" altLang="en-US" dirty="0" smtClean="0"/>
              <a:t>反向器的符号</a:t>
            </a:r>
            <a:r>
              <a:rPr lang="en-US" altLang="zh-CN" dirty="0" smtClean="0"/>
              <a:t>/</a:t>
            </a:r>
            <a:r>
              <a:rPr lang="zh-CN" altLang="en-US" dirty="0" smtClean="0"/>
              <a:t>电路</a:t>
            </a:r>
            <a:r>
              <a:rPr lang="en-US" altLang="zh-CN" dirty="0" smtClean="0"/>
              <a:t>/</a:t>
            </a:r>
            <a:r>
              <a:rPr lang="zh-CN" altLang="en-US" dirty="0" smtClean="0"/>
              <a:t>版图</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3" descr="AACXWWA0"/>
          <p:cNvPicPr>
            <a:picLocks noChangeAspect="1" noChangeArrowheads="1"/>
          </p:cNvPicPr>
          <p:nvPr/>
        </p:nvPicPr>
        <p:blipFill>
          <a:blip r:embed="rId2" cstate="print"/>
          <a:srcRect/>
          <a:stretch>
            <a:fillRect/>
          </a:stretch>
        </p:blipFill>
        <p:spPr bwMode="auto">
          <a:xfrm>
            <a:off x="539552" y="1340768"/>
            <a:ext cx="8231187" cy="5008562"/>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79809</TotalTime>
  <Words>4926</Words>
  <Application>Microsoft Office PowerPoint</Application>
  <PresentationFormat>全屏显示(4:3)</PresentationFormat>
  <Paragraphs>544</Paragraphs>
  <Slides>64</Slides>
  <Notes>12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66" baseType="lpstr">
      <vt:lpstr>HITHVP_Class</vt:lpstr>
      <vt:lpstr>Visio</vt:lpstr>
      <vt:lpstr>数字电路设计知识回顾</vt:lpstr>
      <vt:lpstr>RTL设计层次</vt:lpstr>
      <vt:lpstr>布尔代数和门电路</vt:lpstr>
      <vt:lpstr>Bool 量的表示</vt:lpstr>
      <vt:lpstr>布尔代数和布尔代数的法则</vt:lpstr>
      <vt:lpstr>Possible logic functions of two variables</vt:lpstr>
      <vt:lpstr>常见的门电路</vt:lpstr>
      <vt:lpstr>CMOS反相器结构和真值表</vt:lpstr>
      <vt:lpstr>CMOS反向器的符号/电路/版图</vt:lpstr>
      <vt:lpstr>门电路的传输延迟、面积、功耗</vt:lpstr>
      <vt:lpstr>常见门电路的实现对比</vt:lpstr>
      <vt:lpstr>典型标准单元在面积和速度上的比较</vt:lpstr>
      <vt:lpstr>更高级的基本模块</vt:lpstr>
      <vt:lpstr>组合逻辑/时序逻辑</vt:lpstr>
      <vt:lpstr>组合逻辑电路的表示</vt:lpstr>
      <vt:lpstr>Eg，全加器的几种表示方式</vt:lpstr>
      <vt:lpstr>常用的组合逻辑</vt:lpstr>
      <vt:lpstr>常用的组合逻辑</vt:lpstr>
      <vt:lpstr>各种运算器，ALU等</vt:lpstr>
      <vt:lpstr>估算组合电路的面积、速度、功耗</vt:lpstr>
      <vt:lpstr>组合逻辑设计</vt:lpstr>
      <vt:lpstr>毛刺与冒险</vt:lpstr>
      <vt:lpstr>冒险的产生和消除</vt:lpstr>
      <vt:lpstr>关于冒险的讨论</vt:lpstr>
      <vt:lpstr>时序逻辑</vt:lpstr>
      <vt:lpstr>同步/异步时序逻辑</vt:lpstr>
      <vt:lpstr>异步逻辑</vt:lpstr>
      <vt:lpstr>存储单元（Memory单元）</vt:lpstr>
      <vt:lpstr>锁存器：Latch</vt:lpstr>
      <vt:lpstr>触发器（Flip-Flop）：D触发器</vt:lpstr>
      <vt:lpstr>其他触发器：</vt:lpstr>
      <vt:lpstr>其他触发器：</vt:lpstr>
      <vt:lpstr>关于时序电路和基本的存储单元</vt:lpstr>
      <vt:lpstr>幻灯片 34</vt:lpstr>
      <vt:lpstr>Register/RegisterFile</vt:lpstr>
      <vt:lpstr>大容量存储阵列（Memory Array）</vt:lpstr>
      <vt:lpstr>RAM</vt:lpstr>
      <vt:lpstr>ROM/FLASH</vt:lpstr>
      <vt:lpstr>NVM（非易失性RAM）</vt:lpstr>
      <vt:lpstr>同步逻辑的时序分析和工作频率</vt:lpstr>
      <vt:lpstr>同步时序逻辑的优缺点</vt:lpstr>
      <vt:lpstr>同步时序逻辑的优缺点</vt:lpstr>
      <vt:lpstr>关于RTL设计的一些TIPS</vt:lpstr>
      <vt:lpstr>数字电路系统中的设计目标</vt:lpstr>
      <vt:lpstr>VLSI中的设计中约束和目标</vt:lpstr>
      <vt:lpstr>VLSI中的“Cost”</vt:lpstr>
      <vt:lpstr>面积</vt:lpstr>
      <vt:lpstr>Power</vt:lpstr>
      <vt:lpstr>性能/速度</vt:lpstr>
      <vt:lpstr>芯片中面积使用情况</vt:lpstr>
      <vt:lpstr>在RTL层次设计</vt:lpstr>
      <vt:lpstr>在架构级的性能估算</vt:lpstr>
      <vt:lpstr>并行结构设计常依赖于多端口的储存单元</vt:lpstr>
      <vt:lpstr>流水线技术（Pipeline）</vt:lpstr>
      <vt:lpstr>卡诺图、STG和ASMD设计数字电路</vt:lpstr>
      <vt:lpstr>数字逻辑的表示</vt:lpstr>
      <vt:lpstr>卡诺图</vt:lpstr>
      <vt:lpstr>STG（state transition graph)和FSM</vt:lpstr>
      <vt:lpstr>使用STG设计FSM</vt:lpstr>
      <vt:lpstr>ASM图</vt:lpstr>
      <vt:lpstr>ASM图和STG的相互转化</vt:lpstr>
      <vt:lpstr>ASMD</vt:lpstr>
      <vt:lpstr>ASMD</vt:lpstr>
      <vt:lpstr>使用ASMD设计时序逻辑的步骤</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byang</cp:lastModifiedBy>
  <cp:revision>2009</cp:revision>
  <dcterms:created xsi:type="dcterms:W3CDTF">2015-04-21T05:54:10Z</dcterms:created>
  <dcterms:modified xsi:type="dcterms:W3CDTF">2020-03-26T16:52:11Z</dcterms:modified>
</cp:coreProperties>
</file>